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6" r:id="rId7"/>
    <p:sldId id="262" r:id="rId8"/>
    <p:sldId id="265" r:id="rId9"/>
    <p:sldId id="264" r:id="rId10"/>
    <p:sldId id="267" r:id="rId11"/>
    <p:sldId id="263" r:id="rId12"/>
    <p:sldId id="269" r:id="rId13"/>
    <p:sldId id="268" r:id="rId14"/>
    <p:sldId id="271" r:id="rId15"/>
    <p:sldId id="275" r:id="rId16"/>
    <p:sldId id="274" r:id="rId17"/>
    <p:sldId id="276" r:id="rId18"/>
    <p:sldId id="270" r:id="rId19"/>
    <p:sldId id="277" r:id="rId20"/>
    <p:sldId id="273" r:id="rId21"/>
    <p:sldId id="272" r:id="rId22"/>
    <p:sldId id="279" r:id="rId23"/>
    <p:sldId id="280" r:id="rId24"/>
    <p:sldId id="289" r:id="rId25"/>
    <p:sldId id="288" r:id="rId26"/>
    <p:sldId id="287" r:id="rId27"/>
    <p:sldId id="286" r:id="rId28"/>
    <p:sldId id="283" r:id="rId29"/>
    <p:sldId id="282" r:id="rId30"/>
    <p:sldId id="281" r:id="rId31"/>
    <p:sldId id="278" r:id="rId32"/>
    <p:sldId id="261" r:id="rId33"/>
    <p:sldId id="285" r:id="rId34"/>
    <p:sldId id="284"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53019-9F0E-41C9-BABA-1735E33CE886}" v="339" dt="2024-10-26T02:52:56.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2652" autoAdjust="0"/>
  </p:normalViewPr>
  <p:slideViewPr>
    <p:cSldViewPr snapToGrid="0">
      <p:cViewPr varScale="1">
        <p:scale>
          <a:sx n="94" d="100"/>
          <a:sy n="94" d="100"/>
        </p:scale>
        <p:origin x="23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F1D2-5E85-4177-8F2A-15808F877806}" type="datetimeFigureOut">
              <a:rPr lang="zh-CN" altLang="en-US" smtClean="0"/>
              <a:t>2024/10/26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FF2E-C173-4E41-813B-AE31B947FDB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https://blog.csdn.net/honyniu/article/details/87483613</a:t>
            </a:r>
          </a:p>
          <a:p>
            <a:endParaRPr lang="en-US" altLang="zh-CN" dirty="0"/>
          </a:p>
          <a:p>
            <a:r>
              <a:rPr lang="en-US" altLang="zh-CN" dirty="0"/>
              <a:t>https://blog.csdn.net/weixin_43199832/article/details/115184672</a:t>
            </a:r>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5</a:t>
            </a:fld>
            <a:endParaRPr lang="zh-CN" altLang="en-US"/>
          </a:p>
        </p:txBody>
      </p:sp>
    </p:spTree>
    <p:extLst>
      <p:ext uri="{BB962C8B-B14F-4D97-AF65-F5344CB8AC3E}">
        <p14:creationId xmlns:p14="http://schemas.microsoft.com/office/powerpoint/2010/main" val="274274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14</a:t>
            </a:fld>
            <a:endParaRPr lang="zh-CN" altLang="en-US"/>
          </a:p>
        </p:txBody>
      </p:sp>
    </p:spTree>
    <p:extLst>
      <p:ext uri="{BB962C8B-B14F-4D97-AF65-F5344CB8AC3E}">
        <p14:creationId xmlns:p14="http://schemas.microsoft.com/office/powerpoint/2010/main" val="3557907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lnSpc>
                    <a:spcPts val="1200"/>
                  </a:lnSpc>
                  <a:spcAft>
                    <a:spcPts val="1200"/>
                  </a:spcAft>
                </a:pPr>
                <a:r>
                  <a:rPr lang="en-US" altLang="zh-CN" sz="1800" dirty="0" err="1">
                    <a:effectLst/>
                    <a:latin typeface="Georgia" panose="02040502050405020303" pitchFamily="18" charset="0"/>
                    <a:ea typeface="等线" panose="02010600030101010101" pitchFamily="2" charset="-122"/>
                    <a:cs typeface="Times New Roman" panose="02020603050405020304" pitchFamily="18" charset="0"/>
                  </a:rPr>
                  <a:t>lly</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denoted as:</a:t>
                </a: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Attention</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Sub>
                          </m:e>
                        </m:mr>
                        <m:mr>
                          <m:e/>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o</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MLP</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Norm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d>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mr>
                      </m:m>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algn="just">
                  <a:lnSpc>
                    <a:spcPts val="1200"/>
                  </a:lnSpc>
                  <a:spcAft>
                    <a:spcPts val="1200"/>
                  </a:spcAft>
                </a:pPr>
                <a:r>
                  <a:rPr lang="en-US" altLang="zh-CN" sz="1800" dirty="0" err="1">
                    <a:effectLst/>
                    <a:latin typeface="Georgia" panose="02040502050405020303" pitchFamily="18" charset="0"/>
                    <a:ea typeface="等线" panose="02010600030101010101" pitchFamily="2" charset="-122"/>
                    <a:cs typeface="Times New Roman" panose="02020603050405020304" pitchFamily="18" charset="0"/>
                  </a:rPr>
                  <a:t>lly</a:t>
                </a:r>
                <a:r>
                  <a:rPr lang="en-US" altLang="zh-CN" sz="1800" dirty="0">
                    <a:effectLst/>
                    <a:latin typeface="Georgia" panose="02040502050405020303" pitchFamily="18" charset="0"/>
                    <a:ea typeface="等线" panose="02010600030101010101" pitchFamily="2" charset="-122"/>
                    <a:cs typeface="Times New Roman" panose="02020603050405020304" pitchFamily="18" charset="0"/>
                  </a:rPr>
                  <a:t> denoted as:</a:t>
                </a: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pPr algn="just">
                  <a:lnSpc>
                    <a:spcPts val="1200"/>
                  </a:lnSpc>
                  <a:spcAft>
                    <a:spcPts val="1200"/>
                  </a:spcAft>
                </a:pPr>
                <a:r>
                  <a:rPr lang="zh-CN" altLang="zh-CN" sz="1800" i="0">
                    <a:effectLst/>
                    <a:latin typeface="Cambria Math" panose="02040503050406030204" pitchFamily="18" charset="0"/>
                    <a:cs typeface="Times New Roman" panose="02020603050405020304" pitchFamily="18" charset="0"/>
                  </a:rPr>
                  <a:t>■(&amp;</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𝑋</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lm^′=Attention</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+X</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lm@&amp;X</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 o</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=MLP⁡</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Norm⁡</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X</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 ))+𝑋</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lm^′ )</a:t>
                </a:r>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7D2EFF2E-C173-4E41-813B-AE31B947FDBC}" type="slidenum">
              <a:rPr lang="zh-CN" altLang="en-US" smtClean="0"/>
              <a:t>16</a:t>
            </a:fld>
            <a:endParaRPr lang="zh-CN" altLang="en-US"/>
          </a:p>
        </p:txBody>
      </p:sp>
    </p:spTree>
    <p:extLst>
      <p:ext uri="{BB962C8B-B14F-4D97-AF65-F5344CB8AC3E}">
        <p14:creationId xmlns:p14="http://schemas.microsoft.com/office/powerpoint/2010/main" val="81619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20</a:t>
            </a:fld>
            <a:endParaRPr lang="zh-CN" altLang="en-US"/>
          </a:p>
        </p:txBody>
      </p:sp>
    </p:spTree>
    <p:extLst>
      <p:ext uri="{BB962C8B-B14F-4D97-AF65-F5344CB8AC3E}">
        <p14:creationId xmlns:p14="http://schemas.microsoft.com/office/powerpoint/2010/main" val="370302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24</a:t>
            </a:fld>
            <a:endParaRPr lang="zh-CN" altLang="en-US"/>
          </a:p>
        </p:txBody>
      </p:sp>
    </p:spTree>
    <p:extLst>
      <p:ext uri="{BB962C8B-B14F-4D97-AF65-F5344CB8AC3E}">
        <p14:creationId xmlns:p14="http://schemas.microsoft.com/office/powerpoint/2010/main" val="1971259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31</a:t>
            </a:fld>
            <a:endParaRPr lang="zh-CN" altLang="en-US"/>
          </a:p>
        </p:txBody>
      </p:sp>
    </p:spTree>
    <p:extLst>
      <p:ext uri="{BB962C8B-B14F-4D97-AF65-F5344CB8AC3E}">
        <p14:creationId xmlns:p14="http://schemas.microsoft.com/office/powerpoint/2010/main" val="183537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32</a:t>
            </a:fld>
            <a:endParaRPr lang="zh-CN" altLang="en-US"/>
          </a:p>
        </p:txBody>
      </p:sp>
    </p:spTree>
    <p:extLst>
      <p:ext uri="{BB962C8B-B14F-4D97-AF65-F5344CB8AC3E}">
        <p14:creationId xmlns:p14="http://schemas.microsoft.com/office/powerpoint/2010/main" val="385197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36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858186"/>
          </a:xfrm>
        </p:spPr>
        <p:txBody>
          <a:bodyPr>
            <a:normAutofit/>
          </a:bodyPr>
          <a:lstStyle>
            <a:lvl1pPr marL="379095" indent="-379095">
              <a:buFont typeface="Wingdings" panose="05000000000000000000" pitchFamily="2" charset="2"/>
              <a:buChar char="p"/>
              <a:defRPr sz="2800" b="1">
                <a:solidFill>
                  <a:schemeClr val="tx1"/>
                </a:solidFill>
              </a:defRPr>
            </a:lvl1pPr>
          </a:lstStyle>
          <a:p>
            <a:r>
              <a:rPr lang="en-US" altLang="zh-CN" dirty="0"/>
              <a:t>Question:</a:t>
            </a:r>
            <a:r>
              <a:rPr lang="zh-CN" altLang="en-US" dirty="0"/>
              <a:t>怎么看</a:t>
            </a:r>
            <a:r>
              <a:rPr lang="en-US" altLang="zh-CN" dirty="0"/>
              <a:t> </a:t>
            </a:r>
          </a:p>
        </p:txBody>
      </p:sp>
      <p:sp>
        <p:nvSpPr>
          <p:cNvPr id="3" name="内容占位符 2"/>
          <p:cNvSpPr>
            <a:spLocks noGrp="1"/>
          </p:cNvSpPr>
          <p:nvPr>
            <p:ph idx="1"/>
          </p:nvPr>
        </p:nvSpPr>
        <p:spPr>
          <a:xfrm>
            <a:off x="449947" y="1276350"/>
            <a:ext cx="10903992" cy="4900827"/>
          </a:xfrm>
        </p:spPr>
        <p:txBody>
          <a:bodyPr>
            <a:normAutofit/>
          </a:bodyPr>
          <a:lstStyle>
            <a:lvl1pPr>
              <a:lnSpc>
                <a:spcPts val="2385"/>
              </a:lnSpc>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438"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2024/10/26</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5B937-200A-6F35-D076-A7F56286A664}"/>
              </a:ext>
            </a:extLst>
          </p:cNvPr>
          <p:cNvSpPr>
            <a:spLocks noGrp="1"/>
          </p:cNvSpPr>
          <p:nvPr>
            <p:ph type="ctrTitle"/>
          </p:nvPr>
        </p:nvSpPr>
        <p:spPr>
          <a:xfrm>
            <a:off x="1564640" y="1300562"/>
            <a:ext cx="9768840" cy="2387600"/>
          </a:xfrm>
        </p:spPr>
        <p:txBody>
          <a:bodyPr/>
          <a:lstStyle/>
          <a:p>
            <a:r>
              <a:rPr lang="zh-CN" altLang="en-US" dirty="0"/>
              <a:t>面向人脸表情识别的特征提取方法</a:t>
            </a:r>
          </a:p>
        </p:txBody>
      </p:sp>
      <p:sp>
        <p:nvSpPr>
          <p:cNvPr id="3" name="副标题 2">
            <a:extLst>
              <a:ext uri="{FF2B5EF4-FFF2-40B4-BE49-F238E27FC236}">
                <a16:creationId xmlns:a16="http://schemas.microsoft.com/office/drawing/2014/main" id="{3F19B7E9-D00C-2BBB-D673-6DCB75707194}"/>
              </a:ext>
            </a:extLst>
          </p:cNvPr>
          <p:cNvSpPr>
            <a:spLocks noGrp="1"/>
          </p:cNvSpPr>
          <p:nvPr>
            <p:ph type="subTitle" idx="1"/>
          </p:nvPr>
        </p:nvSpPr>
        <p:spPr>
          <a:xfrm>
            <a:off x="1915160" y="4081948"/>
            <a:ext cx="10378440" cy="2095332"/>
          </a:xfrm>
        </p:spPr>
        <p:txBody>
          <a:bodyPr>
            <a:normAutofit fontScale="92500" lnSpcReduction="20000"/>
          </a:bodyPr>
          <a:lstStyle/>
          <a:p>
            <a:pPr marL="457200" indent="-457200" algn="l">
              <a:buFont typeface="Arial" panose="020B0604020202020204" pitchFamily="34" charset="0"/>
              <a:buChar char="•"/>
            </a:pPr>
            <a:r>
              <a:rPr lang="zh-CN" altLang="en-US" dirty="0"/>
              <a:t>汇报人：许笑颜</a:t>
            </a:r>
            <a:endParaRPr lang="en-US" altLang="zh-CN" dirty="0"/>
          </a:p>
          <a:p>
            <a:pPr marL="457200" indent="-457200" algn="l">
              <a:buFont typeface="Arial" panose="020B0604020202020204" pitchFamily="34" charset="0"/>
              <a:buChar char="•"/>
            </a:pPr>
            <a:r>
              <a:rPr lang="zh-CN" altLang="en-US" dirty="0"/>
              <a:t>学号：</a:t>
            </a:r>
            <a:r>
              <a:rPr lang="en-US" altLang="zh-CN" dirty="0"/>
              <a:t>SA24229007</a:t>
            </a:r>
          </a:p>
          <a:p>
            <a:pPr marL="457200" indent="-457200" algn="l">
              <a:buFont typeface="Arial" panose="020B0604020202020204" pitchFamily="34" charset="0"/>
              <a:buChar char="•"/>
            </a:pPr>
            <a:r>
              <a:rPr lang="zh-CN" altLang="en-US" dirty="0"/>
              <a:t>导师：陈景润</a:t>
            </a:r>
            <a:endParaRPr lang="en-US" altLang="zh-CN" dirty="0"/>
          </a:p>
          <a:p>
            <a:pPr marL="457200" indent="-457200" algn="l">
              <a:buFont typeface="Arial" panose="020B0604020202020204" pitchFamily="34" charset="0"/>
              <a:buChar char="•"/>
            </a:pPr>
            <a:r>
              <a:rPr lang="zh-CN" altLang="en-US" dirty="0"/>
              <a:t>专业：数学</a:t>
            </a:r>
            <a:endParaRPr lang="en-US" altLang="zh-CN" dirty="0"/>
          </a:p>
          <a:p>
            <a:pPr marL="457200" indent="-457200" algn="l">
              <a:buFont typeface="Arial" panose="020B0604020202020204" pitchFamily="34" charset="0"/>
              <a:buChar char="•"/>
            </a:pPr>
            <a:r>
              <a:rPr lang="zh-CN" altLang="en-US" dirty="0"/>
              <a:t>研究方向：基于自适应网格加密的偏微分方程（</a:t>
            </a:r>
            <a:r>
              <a:rPr lang="en-US" altLang="zh-CN" dirty="0"/>
              <a:t>PDE</a:t>
            </a:r>
            <a:r>
              <a:rPr lang="zh-CN" altLang="en-US" dirty="0"/>
              <a:t>）数值解</a:t>
            </a:r>
            <a:endParaRPr lang="en-US" altLang="zh-CN" dirty="0"/>
          </a:p>
        </p:txBody>
      </p:sp>
    </p:spTree>
    <p:extLst>
      <p:ext uri="{BB962C8B-B14F-4D97-AF65-F5344CB8AC3E}">
        <p14:creationId xmlns:p14="http://schemas.microsoft.com/office/powerpoint/2010/main" val="2822961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1AC23ED-531C-2A13-D180-16004588E677}"/>
              </a:ext>
            </a:extLst>
          </p:cNvPr>
          <p:cNvSpPr>
            <a:spLocks noGrp="1"/>
          </p:cNvSpPr>
          <p:nvPr>
            <p:ph type="ctrTitle"/>
          </p:nvPr>
        </p:nvSpPr>
        <p:spPr/>
        <p:txBody>
          <a:bodyPr/>
          <a:lstStyle/>
          <a:p>
            <a:r>
              <a:rPr lang="en-US" altLang="zh-CN" dirty="0"/>
              <a:t>Facial Emotion Recognition: </a:t>
            </a:r>
            <a:br>
              <a:rPr lang="en-US" altLang="zh-CN" dirty="0"/>
            </a:br>
            <a:r>
              <a:rPr lang="en-US" altLang="zh-CN" dirty="0"/>
              <a:t>State of the Art Performance on FER2013</a:t>
            </a:r>
            <a:endParaRPr lang="zh-CN" altLang="en-US" dirty="0"/>
          </a:p>
        </p:txBody>
      </p:sp>
      <p:sp>
        <p:nvSpPr>
          <p:cNvPr id="5" name="副标题 4">
            <a:extLst>
              <a:ext uri="{FF2B5EF4-FFF2-40B4-BE49-F238E27FC236}">
                <a16:creationId xmlns:a16="http://schemas.microsoft.com/office/drawing/2014/main" id="{E8DB44B5-3D86-A382-7B5C-839F71B95880}"/>
              </a:ext>
            </a:extLst>
          </p:cNvPr>
          <p:cNvSpPr>
            <a:spLocks noGrp="1"/>
          </p:cNvSpPr>
          <p:nvPr>
            <p:ph type="subTitle" idx="1"/>
          </p:nvPr>
        </p:nvSpPr>
        <p:spPr>
          <a:xfrm>
            <a:off x="96520" y="693711"/>
            <a:ext cx="9144000" cy="520532"/>
          </a:xfrm>
        </p:spPr>
        <p:txBody>
          <a:bodyPr/>
          <a:lstStyle/>
          <a:p>
            <a:pPr marL="457200" indent="-457200">
              <a:buFont typeface="Arial" panose="020B0604020202020204" pitchFamily="34" charset="0"/>
              <a:buChar char="•"/>
            </a:pPr>
            <a:r>
              <a:rPr lang="en-US" altLang="zh-CN" b="1" dirty="0">
                <a:solidFill>
                  <a:srgbClr val="00B0F0"/>
                </a:solidFill>
              </a:rPr>
              <a:t>Deep Learning</a:t>
            </a:r>
            <a:r>
              <a:rPr lang="zh-CN" altLang="en-US" b="1" dirty="0">
                <a:solidFill>
                  <a:srgbClr val="00B0F0"/>
                </a:solidFill>
              </a:rPr>
              <a:t>：</a:t>
            </a:r>
            <a:r>
              <a:rPr lang="en-US" altLang="zh-CN" b="1" dirty="0">
                <a:solidFill>
                  <a:srgbClr val="00B0F0"/>
                </a:solidFill>
              </a:rPr>
              <a:t>POSTER</a:t>
            </a:r>
            <a:endParaRPr lang="zh-CN" altLang="en-US" b="1" dirty="0">
              <a:solidFill>
                <a:srgbClr val="00B0F0"/>
              </a:solidFill>
            </a:endParaRPr>
          </a:p>
        </p:txBody>
      </p:sp>
      <p:pic>
        <p:nvPicPr>
          <p:cNvPr id="3" name="图片 2">
            <a:extLst>
              <a:ext uri="{FF2B5EF4-FFF2-40B4-BE49-F238E27FC236}">
                <a16:creationId xmlns:a16="http://schemas.microsoft.com/office/drawing/2014/main" id="{3C2C025A-4380-30D7-7EEC-A00DF706C337}"/>
              </a:ext>
            </a:extLst>
          </p:cNvPr>
          <p:cNvPicPr>
            <a:picLocks noChangeAspect="1"/>
          </p:cNvPicPr>
          <p:nvPr/>
        </p:nvPicPr>
        <p:blipFill>
          <a:blip r:embed="rId2"/>
          <a:stretch>
            <a:fillRect/>
          </a:stretch>
        </p:blipFill>
        <p:spPr>
          <a:xfrm>
            <a:off x="0" y="1999926"/>
            <a:ext cx="12192000" cy="2858147"/>
          </a:xfrm>
          <a:prstGeom prst="rect">
            <a:avLst/>
          </a:prstGeom>
        </p:spPr>
      </p:pic>
    </p:spTree>
    <p:extLst>
      <p:ext uri="{BB962C8B-B14F-4D97-AF65-F5344CB8AC3E}">
        <p14:creationId xmlns:p14="http://schemas.microsoft.com/office/powerpoint/2010/main" val="142807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494D7-8FAD-4E3E-F9FE-E22CD5312197}"/>
              </a:ext>
            </a:extLst>
          </p:cNvPr>
          <p:cNvSpPr>
            <a:spLocks noGrp="1"/>
          </p:cNvSpPr>
          <p:nvPr>
            <p:ph type="title"/>
          </p:nvPr>
        </p:nvSpPr>
        <p:spPr/>
        <p:txBody>
          <a:bodyPr>
            <a:normAutofit fontScale="90000"/>
          </a:bodyPr>
          <a:lstStyle/>
          <a:p>
            <a:r>
              <a:rPr lang="en-US" altLang="zh-CN" dirty="0"/>
              <a:t>POSTER: A Pyramid Cross-Fusion Transformer Network for Facial Expression Recognition</a:t>
            </a:r>
            <a:endParaRPr lang="zh-CN" altLang="en-US" dirty="0"/>
          </a:p>
        </p:txBody>
      </p:sp>
      <p:sp>
        <p:nvSpPr>
          <p:cNvPr id="3" name="内容占位符 2">
            <a:extLst>
              <a:ext uri="{FF2B5EF4-FFF2-40B4-BE49-F238E27FC236}">
                <a16:creationId xmlns:a16="http://schemas.microsoft.com/office/drawing/2014/main" id="{B849A63B-8421-B548-6644-AA6F73F3368E}"/>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24061BE5-5A30-050B-7F97-599CAAB03326}"/>
              </a:ext>
            </a:extLst>
          </p:cNvPr>
          <p:cNvPicPr>
            <a:picLocks noChangeAspect="1"/>
          </p:cNvPicPr>
          <p:nvPr/>
        </p:nvPicPr>
        <p:blipFill>
          <a:blip r:embed="rId2"/>
          <a:srcRect l="3399"/>
          <a:stretch/>
        </p:blipFill>
        <p:spPr>
          <a:xfrm>
            <a:off x="189999" y="1276350"/>
            <a:ext cx="8917623" cy="5382561"/>
          </a:xfrm>
          <a:prstGeom prst="rect">
            <a:avLst/>
          </a:prstGeom>
        </p:spPr>
      </p:pic>
      <p:sp>
        <p:nvSpPr>
          <p:cNvPr id="6" name="矩形 5">
            <a:extLst>
              <a:ext uri="{FF2B5EF4-FFF2-40B4-BE49-F238E27FC236}">
                <a16:creationId xmlns:a16="http://schemas.microsoft.com/office/drawing/2014/main" id="{EAC2F931-4D77-33A9-7A95-1D7FB7F809A5}"/>
              </a:ext>
            </a:extLst>
          </p:cNvPr>
          <p:cNvSpPr/>
          <p:nvPr/>
        </p:nvSpPr>
        <p:spPr>
          <a:xfrm>
            <a:off x="5046992" y="4034070"/>
            <a:ext cx="4117790" cy="2319971"/>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196D0B-E0D6-435A-0435-687478C94F50}"/>
                  </a:ext>
                </a:extLst>
              </p:cNvPr>
              <p:cNvSpPr txBox="1"/>
              <p:nvPr/>
            </p:nvSpPr>
            <p:spPr>
              <a:xfrm>
                <a:off x="9241686" y="5180798"/>
                <a:ext cx="3020868" cy="923330"/>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对得到的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image feature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landmark feature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分别点乘</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 </m:t>
                    </m:r>
                    <m:r>
                      <a:rPr lang="en-US" altLang="zh-CN" b="0" i="1" smtClean="0">
                        <a:latin typeface="Cambria Math" panose="02040503050406030204" pitchFamily="18" charset="0"/>
                      </a:rPr>
                      <m:t>𝐾</m:t>
                    </m:r>
                    <m:r>
                      <a:rPr lang="en-US" altLang="zh-CN" b="0" i="1" smtClean="0">
                        <a:latin typeface="Cambria Math" panose="02040503050406030204" pitchFamily="18" charset="0"/>
                      </a:rPr>
                      <m:t>, </m:t>
                    </m:r>
                    <m:r>
                      <a:rPr lang="en-US" altLang="zh-CN" b="0" i="1" smtClean="0">
                        <a:latin typeface="Cambria Math" panose="02040503050406030204" pitchFamily="18" charset="0"/>
                      </a:rPr>
                      <m:t>𝑉</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做交叉注意力机制</a:t>
                </a:r>
              </a:p>
            </p:txBody>
          </p:sp>
        </mc:Choice>
        <mc:Fallback xmlns="">
          <p:sp>
            <p:nvSpPr>
              <p:cNvPr id="7" name="文本框 6">
                <a:extLst>
                  <a:ext uri="{FF2B5EF4-FFF2-40B4-BE49-F238E27FC236}">
                    <a16:creationId xmlns:a16="http://schemas.microsoft.com/office/drawing/2014/main" id="{A8196D0B-E0D6-435A-0435-687478C94F50}"/>
                  </a:ext>
                </a:extLst>
              </p:cNvPr>
              <p:cNvSpPr txBox="1">
                <a:spLocks noRot="1" noChangeAspect="1" noMove="1" noResize="1" noEditPoints="1" noAdjustHandles="1" noChangeArrowheads="1" noChangeShapeType="1" noTextEdit="1"/>
              </p:cNvSpPr>
              <p:nvPr/>
            </p:nvSpPr>
            <p:spPr>
              <a:xfrm>
                <a:off x="9241686" y="5180798"/>
                <a:ext cx="3020868" cy="923330"/>
              </a:xfrm>
              <a:prstGeom prst="rect">
                <a:avLst/>
              </a:prstGeom>
              <a:blipFill>
                <a:blip r:embed="rId3"/>
                <a:stretch>
                  <a:fillRect l="-1613" t="-5298"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1022B19-DC1D-02DD-0170-F26A45EDB2F7}"/>
                  </a:ext>
                </a:extLst>
              </p:cNvPr>
              <p:cNvSpPr txBox="1"/>
              <p:nvPr/>
            </p:nvSpPr>
            <p:spPr>
              <a:xfrm>
                <a:off x="6496612" y="3633960"/>
                <a:ext cx="6130636" cy="400110"/>
              </a:xfrm>
              <a:prstGeom prst="rect">
                <a:avLst/>
              </a:prstGeom>
              <a:noFill/>
            </p:spPr>
            <p:txBody>
              <a:bodyPr wrap="square">
                <a:spAutoFit/>
              </a:bodyPr>
              <a:lstStyle/>
              <a:p>
                <a:pPr algn="just">
                  <a:lnSpc>
                    <a:spcPts val="1200"/>
                  </a:lnSpc>
                  <a:spcAft>
                    <a:spcPts val="1200"/>
                  </a:spcAft>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𝑖𝑚𝑔</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𝑄</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𝐾</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𝑙𝑚</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𝑊</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e>
                        </m:mr>
                      </m:m>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1022B19-DC1D-02DD-0170-F26A45EDB2F7}"/>
                  </a:ext>
                </a:extLst>
              </p:cNvPr>
              <p:cNvSpPr txBox="1">
                <a:spLocks noRot="1" noChangeAspect="1" noMove="1" noResize="1" noEditPoints="1" noAdjustHandles="1" noChangeArrowheads="1" noChangeShapeType="1" noTextEdit="1"/>
              </p:cNvSpPr>
              <p:nvPr/>
            </p:nvSpPr>
            <p:spPr>
              <a:xfrm>
                <a:off x="6496612" y="3633960"/>
                <a:ext cx="6130636" cy="400110"/>
              </a:xfrm>
              <a:prstGeom prst="rect">
                <a:avLst/>
              </a:prstGeom>
              <a:blipFill>
                <a:blip r:embed="rId4"/>
                <a:stretch>
                  <a:fillRect t="-712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761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EA607-DFDA-05BC-0F6E-E511F841CFA5}"/>
              </a:ext>
            </a:extLst>
          </p:cNvPr>
          <p:cNvSpPr>
            <a:spLocks noGrp="1"/>
          </p:cNvSpPr>
          <p:nvPr>
            <p:ph type="title"/>
          </p:nvPr>
        </p:nvSpPr>
        <p:spPr/>
        <p:txBody>
          <a:bodyPr>
            <a:normAutofit fontScale="90000"/>
          </a:bodyPr>
          <a:lstStyle/>
          <a:p>
            <a:r>
              <a:rPr lang="en-US" altLang="zh-CN" dirty="0"/>
              <a:t>POSTER: A Pyramid Cross-Fusion Transformer Network for Facial Expression Recognition</a:t>
            </a:r>
            <a:endParaRPr lang="zh-CN" altLang="en-US" dirty="0"/>
          </a:p>
        </p:txBody>
      </p:sp>
      <p:sp>
        <p:nvSpPr>
          <p:cNvPr id="3" name="内容占位符 2">
            <a:extLst>
              <a:ext uri="{FF2B5EF4-FFF2-40B4-BE49-F238E27FC236}">
                <a16:creationId xmlns:a16="http://schemas.microsoft.com/office/drawing/2014/main" id="{F7794BC7-2CA0-3808-2401-0F7BC1B18F93}"/>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9D3918C2-B602-5A87-AD1A-DB4FF9BEE6F0}"/>
              </a:ext>
            </a:extLst>
          </p:cNvPr>
          <p:cNvPicPr>
            <a:picLocks noChangeAspect="1"/>
          </p:cNvPicPr>
          <p:nvPr/>
        </p:nvPicPr>
        <p:blipFill>
          <a:blip r:embed="rId2"/>
          <a:stretch>
            <a:fillRect/>
          </a:stretch>
        </p:blipFill>
        <p:spPr>
          <a:xfrm>
            <a:off x="7382741" y="3470563"/>
            <a:ext cx="4860246" cy="2153298"/>
          </a:xfrm>
          <a:prstGeom prst="rect">
            <a:avLst/>
          </a:prstGeom>
        </p:spPr>
      </p:pic>
      <p:pic>
        <p:nvPicPr>
          <p:cNvPr id="7" name="图片 6">
            <a:extLst>
              <a:ext uri="{FF2B5EF4-FFF2-40B4-BE49-F238E27FC236}">
                <a16:creationId xmlns:a16="http://schemas.microsoft.com/office/drawing/2014/main" id="{794CEF3B-630E-8698-E6A2-3DE156FEC85E}"/>
              </a:ext>
            </a:extLst>
          </p:cNvPr>
          <p:cNvPicPr>
            <a:picLocks noChangeAspect="1"/>
          </p:cNvPicPr>
          <p:nvPr/>
        </p:nvPicPr>
        <p:blipFill>
          <a:blip r:embed="rId3"/>
          <a:stretch>
            <a:fillRect/>
          </a:stretch>
        </p:blipFill>
        <p:spPr>
          <a:xfrm>
            <a:off x="0" y="1439141"/>
            <a:ext cx="7613690" cy="4681104"/>
          </a:xfrm>
          <a:prstGeom prst="rect">
            <a:avLst/>
          </a:prstGeom>
        </p:spPr>
      </p:pic>
      <p:pic>
        <p:nvPicPr>
          <p:cNvPr id="9" name="图片 8">
            <a:extLst>
              <a:ext uri="{FF2B5EF4-FFF2-40B4-BE49-F238E27FC236}">
                <a16:creationId xmlns:a16="http://schemas.microsoft.com/office/drawing/2014/main" id="{79ACD584-939A-88E5-92F0-7C5D563FE6BE}"/>
              </a:ext>
            </a:extLst>
          </p:cNvPr>
          <p:cNvPicPr>
            <a:picLocks noChangeAspect="1"/>
          </p:cNvPicPr>
          <p:nvPr/>
        </p:nvPicPr>
        <p:blipFill>
          <a:blip r:embed="rId4"/>
          <a:stretch>
            <a:fillRect/>
          </a:stretch>
        </p:blipFill>
        <p:spPr>
          <a:xfrm>
            <a:off x="7676383" y="1537854"/>
            <a:ext cx="4515617" cy="1823171"/>
          </a:xfrm>
          <a:prstGeom prst="rect">
            <a:avLst/>
          </a:prstGeom>
        </p:spPr>
      </p:pic>
      <p:sp>
        <p:nvSpPr>
          <p:cNvPr id="10" name="文本框 9">
            <a:extLst>
              <a:ext uri="{FF2B5EF4-FFF2-40B4-BE49-F238E27FC236}">
                <a16:creationId xmlns:a16="http://schemas.microsoft.com/office/drawing/2014/main" id="{B9475D71-0419-ED69-2B63-54FF9820640B}"/>
              </a:ext>
            </a:extLst>
          </p:cNvPr>
          <p:cNvSpPr txBox="1"/>
          <p:nvPr/>
        </p:nvSpPr>
        <p:spPr>
          <a:xfrm>
            <a:off x="8442370" y="848813"/>
            <a:ext cx="2112951" cy="461665"/>
          </a:xfrm>
          <a:prstGeom prst="rect">
            <a:avLst/>
          </a:prstGeom>
          <a:noFill/>
        </p:spPr>
        <p:txBody>
          <a:bodyPr wrap="none" rtlCol="0">
            <a:spAutoFit/>
          </a:bodyPr>
          <a:lstStyle/>
          <a:p>
            <a:r>
              <a:rPr lang="en-US" altLang="zh-CN" sz="2400" dirty="0">
                <a:solidFill>
                  <a:srgbClr val="00B0F0"/>
                </a:solidFill>
              </a:rPr>
              <a:t>SOTA Accuracy!</a:t>
            </a:r>
            <a:endParaRPr lang="zh-CN" altLang="en-US" sz="2400" dirty="0">
              <a:solidFill>
                <a:srgbClr val="00B0F0"/>
              </a:solidFill>
            </a:endParaRPr>
          </a:p>
        </p:txBody>
      </p:sp>
    </p:spTree>
    <p:extLst>
      <p:ext uri="{BB962C8B-B14F-4D97-AF65-F5344CB8AC3E}">
        <p14:creationId xmlns:p14="http://schemas.microsoft.com/office/powerpoint/2010/main" val="293151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C3296-F64D-FA73-C1C3-64D45EAF5BC2}"/>
              </a:ext>
            </a:extLst>
          </p:cNvPr>
          <p:cNvSpPr>
            <a:spLocks noGrp="1"/>
          </p:cNvSpPr>
          <p:nvPr>
            <p:ph type="title"/>
          </p:nvPr>
        </p:nvSpPr>
        <p:spPr/>
        <p:txBody>
          <a:bodyPr>
            <a:normAutofit fontScale="90000"/>
          </a:bodyPr>
          <a:lstStyle/>
          <a:p>
            <a:r>
              <a:rPr lang="en-US" altLang="zh-CN" dirty="0"/>
              <a:t>POSTER: A Pyramid Cross-Fusion Transformer Network for Facial Expression Recognition</a:t>
            </a:r>
            <a:endParaRPr lang="zh-CN" altLang="en-US" dirty="0"/>
          </a:p>
        </p:txBody>
      </p:sp>
      <p:sp>
        <p:nvSpPr>
          <p:cNvPr id="3" name="内容占位符 2">
            <a:extLst>
              <a:ext uri="{FF2B5EF4-FFF2-40B4-BE49-F238E27FC236}">
                <a16:creationId xmlns:a16="http://schemas.microsoft.com/office/drawing/2014/main" id="{D0F2F6F6-2B55-9D90-F494-C21E4473F0E5}"/>
              </a:ext>
            </a:extLst>
          </p:cNvPr>
          <p:cNvSpPr>
            <a:spLocks noGrp="1"/>
          </p:cNvSpPr>
          <p:nvPr>
            <p:ph idx="1"/>
          </p:nvPr>
        </p:nvSpPr>
        <p:spPr>
          <a:xfrm>
            <a:off x="449947" y="1276350"/>
            <a:ext cx="5348180" cy="4900827"/>
          </a:xfrm>
        </p:spPr>
        <p:txBody>
          <a:bodyPr/>
          <a:lstStyle/>
          <a:p>
            <a:r>
              <a:rPr lang="zh-CN" altLang="en-US" dirty="0"/>
              <a:t>模型缺点：</a:t>
            </a:r>
            <a:endParaRPr lang="en-US" altLang="zh-CN" dirty="0"/>
          </a:p>
          <a:p>
            <a:r>
              <a:rPr lang="en-US" altLang="zh-CN" dirty="0"/>
              <a:t>1. POSTER</a:t>
            </a:r>
            <a:r>
              <a:rPr lang="zh-CN" altLang="en-US" dirty="0"/>
              <a:t>的架构较为复杂，其双流设计和金字塔架构涉及大量参数。</a:t>
            </a:r>
            <a:endParaRPr lang="en-US" altLang="zh-CN" dirty="0"/>
          </a:p>
          <a:p>
            <a:endParaRPr lang="zh-CN" altLang="en-US" dirty="0"/>
          </a:p>
          <a:p>
            <a:r>
              <a:rPr lang="en-US" altLang="zh-CN" dirty="0"/>
              <a:t>2. POSTER</a:t>
            </a:r>
            <a:r>
              <a:rPr lang="zh-CN" altLang="en-US" dirty="0"/>
              <a:t>的交叉融合中使用的交叉注意力机制具有平方级别的计算复杂度，具有较高的计算成本，不利于其在</a:t>
            </a:r>
            <a:r>
              <a:rPr lang="en-US" altLang="zh-CN" dirty="0"/>
              <a:t>FER</a:t>
            </a:r>
            <a:r>
              <a:rPr lang="zh-CN" altLang="en-US" dirty="0"/>
              <a:t>中的工业部署。</a:t>
            </a:r>
          </a:p>
        </p:txBody>
      </p:sp>
      <p:pic>
        <p:nvPicPr>
          <p:cNvPr id="5" name="图片 4">
            <a:extLst>
              <a:ext uri="{FF2B5EF4-FFF2-40B4-BE49-F238E27FC236}">
                <a16:creationId xmlns:a16="http://schemas.microsoft.com/office/drawing/2014/main" id="{842A1D4D-AE74-09AA-611C-DCF195967CF4}"/>
              </a:ext>
            </a:extLst>
          </p:cNvPr>
          <p:cNvPicPr>
            <a:picLocks noChangeAspect="1"/>
          </p:cNvPicPr>
          <p:nvPr/>
        </p:nvPicPr>
        <p:blipFill>
          <a:blip r:embed="rId2"/>
          <a:stretch>
            <a:fillRect/>
          </a:stretch>
        </p:blipFill>
        <p:spPr>
          <a:xfrm>
            <a:off x="6135706" y="924791"/>
            <a:ext cx="5225041" cy="3076587"/>
          </a:xfrm>
          <a:prstGeom prst="rect">
            <a:avLst/>
          </a:prstGeom>
        </p:spPr>
      </p:pic>
      <p:pic>
        <p:nvPicPr>
          <p:cNvPr id="7" name="图片 6">
            <a:extLst>
              <a:ext uri="{FF2B5EF4-FFF2-40B4-BE49-F238E27FC236}">
                <a16:creationId xmlns:a16="http://schemas.microsoft.com/office/drawing/2014/main" id="{55890BF3-3AAA-C860-C429-CDDFBF576512}"/>
              </a:ext>
            </a:extLst>
          </p:cNvPr>
          <p:cNvPicPr>
            <a:picLocks noChangeAspect="1"/>
          </p:cNvPicPr>
          <p:nvPr/>
        </p:nvPicPr>
        <p:blipFill>
          <a:blip r:embed="rId3"/>
          <a:stretch>
            <a:fillRect/>
          </a:stretch>
        </p:blipFill>
        <p:spPr>
          <a:xfrm>
            <a:off x="1046342" y="4081352"/>
            <a:ext cx="8195344" cy="2776648"/>
          </a:xfrm>
          <a:prstGeom prst="rect">
            <a:avLst/>
          </a:prstGeom>
        </p:spPr>
      </p:pic>
      <p:sp>
        <p:nvSpPr>
          <p:cNvPr id="8" name="矩形 7">
            <a:extLst>
              <a:ext uri="{FF2B5EF4-FFF2-40B4-BE49-F238E27FC236}">
                <a16:creationId xmlns:a16="http://schemas.microsoft.com/office/drawing/2014/main" id="{AD5BCEDF-5CF4-C493-24BB-68EFD9AA41B4}"/>
              </a:ext>
            </a:extLst>
          </p:cNvPr>
          <p:cNvSpPr/>
          <p:nvPr/>
        </p:nvSpPr>
        <p:spPr>
          <a:xfrm>
            <a:off x="4582390" y="4232588"/>
            <a:ext cx="4607341" cy="2585927"/>
          </a:xfrm>
          <a:prstGeom prst="rect">
            <a:avLst/>
          </a:prstGeom>
          <a:noFill/>
          <a:ln w="1905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84C477E-B5D2-13AA-8E06-7CCA69A0897E}"/>
              </a:ext>
            </a:extLst>
          </p:cNvPr>
          <p:cNvSpPr/>
          <p:nvPr/>
        </p:nvSpPr>
        <p:spPr>
          <a:xfrm rot="18678430">
            <a:off x="9539343" y="4137193"/>
            <a:ext cx="597477" cy="521277"/>
          </a:xfrm>
          <a:prstGeom prst="right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Tree>
    <p:extLst>
      <p:ext uri="{BB962C8B-B14F-4D97-AF65-F5344CB8AC3E}">
        <p14:creationId xmlns:p14="http://schemas.microsoft.com/office/powerpoint/2010/main" val="69118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96196E-1F15-3904-D35C-39CE05BA5138}"/>
              </a:ext>
            </a:extLst>
          </p:cNvPr>
          <p:cNvSpPr>
            <a:spLocks noGrp="1"/>
          </p:cNvSpPr>
          <p:nvPr>
            <p:ph type="ctrTitle"/>
          </p:nvPr>
        </p:nvSpPr>
        <p:spPr/>
        <p:txBody>
          <a:bodyPr/>
          <a:lstStyle/>
          <a:p>
            <a:endParaRPr lang="zh-CN" altLang="en-US" dirty="0"/>
          </a:p>
        </p:txBody>
      </p:sp>
      <p:sp>
        <p:nvSpPr>
          <p:cNvPr id="5" name="副标题 4">
            <a:extLst>
              <a:ext uri="{FF2B5EF4-FFF2-40B4-BE49-F238E27FC236}">
                <a16:creationId xmlns:a16="http://schemas.microsoft.com/office/drawing/2014/main" id="{64DFD359-F99F-2F58-E74F-5B08E24DBF72}"/>
              </a:ext>
            </a:extLst>
          </p:cNvPr>
          <p:cNvSpPr>
            <a:spLocks noGrp="1"/>
          </p:cNvSpPr>
          <p:nvPr>
            <p:ph type="subTitle" idx="1"/>
          </p:nvPr>
        </p:nvSpPr>
        <p:spPr/>
        <p:txBody>
          <a:bodyPr/>
          <a:lstStyle/>
          <a:p>
            <a:endParaRPr lang="zh-CN" altLang="en-US" dirty="0"/>
          </a:p>
        </p:txBody>
      </p:sp>
      <p:pic>
        <p:nvPicPr>
          <p:cNvPr id="7" name="图片 6">
            <a:extLst>
              <a:ext uri="{FF2B5EF4-FFF2-40B4-BE49-F238E27FC236}">
                <a16:creationId xmlns:a16="http://schemas.microsoft.com/office/drawing/2014/main" id="{4C6F4332-413B-373C-7F01-43AE8B3F79D8}"/>
              </a:ext>
            </a:extLst>
          </p:cNvPr>
          <p:cNvPicPr>
            <a:picLocks noChangeAspect="1"/>
          </p:cNvPicPr>
          <p:nvPr/>
        </p:nvPicPr>
        <p:blipFill>
          <a:blip r:embed="rId3"/>
          <a:stretch>
            <a:fillRect/>
          </a:stretch>
        </p:blipFill>
        <p:spPr>
          <a:xfrm>
            <a:off x="1366520" y="2532468"/>
            <a:ext cx="9733280" cy="3631821"/>
          </a:xfrm>
          <a:prstGeom prst="rect">
            <a:avLst/>
          </a:prstGeom>
        </p:spPr>
      </p:pic>
      <p:sp>
        <p:nvSpPr>
          <p:cNvPr id="8" name="副标题 4">
            <a:extLst>
              <a:ext uri="{FF2B5EF4-FFF2-40B4-BE49-F238E27FC236}">
                <a16:creationId xmlns:a16="http://schemas.microsoft.com/office/drawing/2014/main" id="{3529136C-E1AB-1393-58B0-469CC1747EAF}"/>
              </a:ext>
            </a:extLst>
          </p:cNvPr>
          <p:cNvSpPr txBox="1">
            <a:spLocks/>
          </p:cNvSpPr>
          <p:nvPr/>
        </p:nvSpPr>
        <p:spPr>
          <a:xfrm>
            <a:off x="96520" y="693711"/>
            <a:ext cx="9144000" cy="520532"/>
          </a:xfrm>
          <a:prstGeom prst="rect">
            <a:avLst/>
          </a:prstGeom>
        </p:spPr>
        <p:txBody>
          <a:bodyPr vert="horz" lIns="91440" tIns="45720" rIns="91440" bIns="45720" rtlCol="0">
            <a:normAutofit/>
          </a:bodyPr>
          <a:lstStyle>
            <a:lvl1pPr marL="0" indent="0" algn="ctr" defTabSz="797560" rtl="0" eaLnBrk="1" latinLnBrk="0" hangingPunct="1">
              <a:lnSpc>
                <a:spcPct val="90000"/>
              </a:lnSpc>
              <a:spcBef>
                <a:spcPts val="875"/>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mn-cs"/>
              </a:defRPr>
            </a:lvl1pPr>
            <a:lvl2pPr marL="398780" indent="0" algn="ctr" defTabSz="797560" rtl="0" eaLnBrk="1" latinLnBrk="0" hangingPunct="1">
              <a:lnSpc>
                <a:spcPct val="90000"/>
              </a:lnSpc>
              <a:spcBef>
                <a:spcPts val="435"/>
              </a:spcBef>
              <a:buFont typeface="Arial" panose="020B0604020202020204" pitchFamily="34" charset="0"/>
              <a:buNone/>
              <a:defRPr sz="1745" kern="1200">
                <a:solidFill>
                  <a:schemeClr val="tx1"/>
                </a:solidFill>
                <a:latin typeface="Times New Roman" panose="02020603050405020304" pitchFamily="18" charset="0"/>
                <a:ea typeface="楷体" panose="02010609060101010101" pitchFamily="49" charset="-122"/>
                <a:cs typeface="+mn-cs"/>
              </a:defRPr>
            </a:lvl2pPr>
            <a:lvl3pPr marL="797560" indent="0" algn="ctr" defTabSz="797560" rtl="0" eaLnBrk="1" latinLnBrk="0" hangingPunct="1">
              <a:lnSpc>
                <a:spcPct val="90000"/>
              </a:lnSpc>
              <a:spcBef>
                <a:spcPts val="435"/>
              </a:spcBef>
              <a:buFont typeface="Arial" panose="020B0604020202020204" pitchFamily="34" charset="0"/>
              <a:buNone/>
              <a:defRPr sz="1570" kern="1200">
                <a:solidFill>
                  <a:schemeClr val="tx1"/>
                </a:solidFill>
                <a:latin typeface="Times New Roman" panose="02020603050405020304" pitchFamily="18" charset="0"/>
                <a:ea typeface="楷体" panose="02010609060101010101" pitchFamily="49" charset="-122"/>
                <a:cs typeface="+mn-cs"/>
              </a:defRPr>
            </a:lvl3pPr>
            <a:lvl4pPr marL="11963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4pPr>
            <a:lvl5pPr marL="159512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5pPr>
            <a:lvl6pPr marL="199390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6pPr>
            <a:lvl7pPr marL="239268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7pPr>
            <a:lvl8pPr marL="279146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8pPr>
            <a:lvl9pPr marL="31902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b="1" dirty="0">
                <a:solidFill>
                  <a:srgbClr val="00B0F0"/>
                </a:solidFill>
              </a:rPr>
              <a:t>Deep Learning</a:t>
            </a:r>
            <a:r>
              <a:rPr lang="zh-CN" altLang="en-US" b="1" dirty="0">
                <a:solidFill>
                  <a:srgbClr val="00B0F0"/>
                </a:solidFill>
              </a:rPr>
              <a:t>：</a:t>
            </a:r>
            <a:r>
              <a:rPr lang="en-US" altLang="zh-CN" b="1" dirty="0">
                <a:solidFill>
                  <a:srgbClr val="00B0F0"/>
                </a:solidFill>
              </a:rPr>
              <a:t>POSTER++</a:t>
            </a:r>
            <a:endParaRPr lang="zh-CN" altLang="en-US" b="1" dirty="0">
              <a:solidFill>
                <a:srgbClr val="00B0F0"/>
              </a:solidFill>
            </a:endParaRPr>
          </a:p>
        </p:txBody>
      </p:sp>
    </p:spTree>
    <p:extLst>
      <p:ext uri="{BB962C8B-B14F-4D97-AF65-F5344CB8AC3E}">
        <p14:creationId xmlns:p14="http://schemas.microsoft.com/office/powerpoint/2010/main" val="312568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CC6D8-61C5-5335-6E0C-8387BFEEFD62}"/>
              </a:ext>
            </a:extLst>
          </p:cNvPr>
          <p:cNvSpPr>
            <a:spLocks noGrp="1"/>
          </p:cNvSpPr>
          <p:nvPr>
            <p:ph type="title"/>
          </p:nvPr>
        </p:nvSpPr>
        <p:spPr/>
        <p:txBody>
          <a:bodyPr>
            <a:normAutofit fontScale="90000"/>
          </a:bodyPr>
          <a:lstStyle/>
          <a:p>
            <a:r>
              <a:rPr lang="en-US" altLang="zh-CN" dirty="0"/>
              <a:t>POSTER++: A simpler and stronger facial expression recognition network</a:t>
            </a:r>
            <a:endParaRPr lang="zh-CN" altLang="en-US" dirty="0"/>
          </a:p>
        </p:txBody>
      </p:sp>
      <p:sp>
        <p:nvSpPr>
          <p:cNvPr id="3" name="内容占位符 2">
            <a:extLst>
              <a:ext uri="{FF2B5EF4-FFF2-40B4-BE49-F238E27FC236}">
                <a16:creationId xmlns:a16="http://schemas.microsoft.com/office/drawing/2014/main" id="{F174718A-B022-C45C-CD91-0A42186EE51D}"/>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39CF2784-DD95-AD6F-6738-E5C9B2EBAF40}"/>
              </a:ext>
            </a:extLst>
          </p:cNvPr>
          <p:cNvPicPr>
            <a:picLocks noChangeAspect="1"/>
          </p:cNvPicPr>
          <p:nvPr/>
        </p:nvPicPr>
        <p:blipFill>
          <a:blip r:embed="rId2"/>
          <a:stretch>
            <a:fillRect/>
          </a:stretch>
        </p:blipFill>
        <p:spPr>
          <a:xfrm>
            <a:off x="1320661" y="1442302"/>
            <a:ext cx="10708660" cy="5267781"/>
          </a:xfrm>
          <a:prstGeom prst="rect">
            <a:avLst/>
          </a:prstGeom>
        </p:spPr>
      </p:pic>
      <p:sp>
        <p:nvSpPr>
          <p:cNvPr id="6" name="文本框 5">
            <a:extLst>
              <a:ext uri="{FF2B5EF4-FFF2-40B4-BE49-F238E27FC236}">
                <a16:creationId xmlns:a16="http://schemas.microsoft.com/office/drawing/2014/main" id="{E5A18EC7-29D9-EB1C-FD30-6C8C34953E13}"/>
              </a:ext>
            </a:extLst>
          </p:cNvPr>
          <p:cNvSpPr txBox="1"/>
          <p:nvPr/>
        </p:nvSpPr>
        <p:spPr>
          <a:xfrm>
            <a:off x="162679" y="2464253"/>
            <a:ext cx="1315553" cy="523220"/>
          </a:xfrm>
          <a:prstGeom prst="rect">
            <a:avLst/>
          </a:prstGeom>
          <a:noFill/>
        </p:spPr>
        <p:txBody>
          <a:bodyPr wrap="none" rtlCol="0">
            <a:spAutoFit/>
          </a:bodyPr>
          <a:lstStyle/>
          <a:p>
            <a:r>
              <a:rPr lang="en-US" altLang="zh-CN" sz="2800" dirty="0"/>
              <a:t>POSTER</a:t>
            </a:r>
            <a:endParaRPr lang="zh-CN" altLang="en-US" sz="2800" dirty="0"/>
          </a:p>
        </p:txBody>
      </p:sp>
      <p:sp>
        <p:nvSpPr>
          <p:cNvPr id="7" name="文本框 6">
            <a:extLst>
              <a:ext uri="{FF2B5EF4-FFF2-40B4-BE49-F238E27FC236}">
                <a16:creationId xmlns:a16="http://schemas.microsoft.com/office/drawing/2014/main" id="{312613CF-B7FD-E57B-D492-2E81AF7B99F1}"/>
              </a:ext>
            </a:extLst>
          </p:cNvPr>
          <p:cNvSpPr txBox="1"/>
          <p:nvPr/>
        </p:nvSpPr>
        <p:spPr>
          <a:xfrm>
            <a:off x="162679" y="4846773"/>
            <a:ext cx="1677254" cy="523220"/>
          </a:xfrm>
          <a:prstGeom prst="rect">
            <a:avLst/>
          </a:prstGeom>
          <a:noFill/>
        </p:spPr>
        <p:txBody>
          <a:bodyPr wrap="none" rtlCol="0">
            <a:spAutoFit/>
          </a:bodyPr>
          <a:lstStyle/>
          <a:p>
            <a:r>
              <a:rPr lang="en-US" altLang="zh-CN" sz="2800" dirty="0"/>
              <a:t>POSTER++</a:t>
            </a:r>
            <a:endParaRPr lang="zh-CN" altLang="en-US" sz="2800" dirty="0"/>
          </a:p>
        </p:txBody>
      </p:sp>
    </p:spTree>
    <p:extLst>
      <p:ext uri="{BB962C8B-B14F-4D97-AF65-F5344CB8AC3E}">
        <p14:creationId xmlns:p14="http://schemas.microsoft.com/office/powerpoint/2010/main" val="2378347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C46FA-A558-458D-BA96-DE2EDDB79588}"/>
              </a:ext>
            </a:extLst>
          </p:cNvPr>
          <p:cNvSpPr>
            <a:spLocks noGrp="1"/>
          </p:cNvSpPr>
          <p:nvPr>
            <p:ph type="title"/>
          </p:nvPr>
        </p:nvSpPr>
        <p:spPr/>
        <p:txBody>
          <a:bodyPr>
            <a:normAutofit fontScale="90000"/>
          </a:bodyPr>
          <a:lstStyle/>
          <a:p>
            <a:r>
              <a:rPr lang="en-US" altLang="zh-CN" dirty="0"/>
              <a:t>POSTER++: A simpler and stronger facial expression recognition network</a:t>
            </a:r>
            <a:endParaRPr lang="zh-CN" altLang="en-US" dirty="0"/>
          </a:p>
        </p:txBody>
      </p:sp>
      <p:sp>
        <p:nvSpPr>
          <p:cNvPr id="3" name="内容占位符 2">
            <a:extLst>
              <a:ext uri="{FF2B5EF4-FFF2-40B4-BE49-F238E27FC236}">
                <a16:creationId xmlns:a16="http://schemas.microsoft.com/office/drawing/2014/main" id="{35CE33D2-6B19-433A-A75C-C1F3ED93597D}"/>
              </a:ext>
            </a:extLst>
          </p:cNvPr>
          <p:cNvSpPr>
            <a:spLocks noGrp="1"/>
          </p:cNvSpPr>
          <p:nvPr>
            <p:ph idx="1"/>
          </p:nvPr>
        </p:nvSpPr>
        <p:spPr/>
        <p:txBody>
          <a:bodyPr/>
          <a:lstStyle/>
          <a:p>
            <a:r>
              <a:rPr lang="en-US" altLang="zh-CN" dirty="0"/>
              <a:t>Pipeline: </a:t>
            </a:r>
          </a:p>
          <a:p>
            <a:endParaRPr lang="en-US" altLang="zh-CN" dirty="0"/>
          </a:p>
          <a:p>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FF7550F-0F27-B0A2-5F27-60699D1B5A25}"/>
                  </a:ext>
                </a:extLst>
              </p:cNvPr>
              <p:cNvSpPr txBox="1"/>
              <p:nvPr/>
            </p:nvSpPr>
            <p:spPr>
              <a:xfrm>
                <a:off x="624840" y="1688815"/>
                <a:ext cx="6096000" cy="400110"/>
              </a:xfrm>
              <a:prstGeom prst="rect">
                <a:avLst/>
              </a:prstGeom>
              <a:noFill/>
            </p:spPr>
            <p:txBody>
              <a:bodyPr wrap="square">
                <a:spAutoFit/>
              </a:bodyPr>
              <a:lstStyle/>
              <a:p>
                <a:pPr algn="just">
                  <a:lnSpc>
                    <a:spcPts val="1200"/>
                  </a:lnSpc>
                  <a:spcAft>
                    <a:spcPts val="12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Attention</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Sub>
                          </m:e>
                        </m:mr>
                        <m:mr>
                          <m:e/>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o</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MLP</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Norm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d>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lm</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mr>
                      </m:m>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DFF7550F-0F27-B0A2-5F27-60699D1B5A25}"/>
                  </a:ext>
                </a:extLst>
              </p:cNvPr>
              <p:cNvSpPr txBox="1">
                <a:spLocks noRot="1" noChangeAspect="1" noMove="1" noResize="1" noEditPoints="1" noAdjustHandles="1" noChangeArrowheads="1" noChangeShapeType="1" noTextEdit="1"/>
              </p:cNvSpPr>
              <p:nvPr/>
            </p:nvSpPr>
            <p:spPr>
              <a:xfrm>
                <a:off x="624840" y="1688815"/>
                <a:ext cx="6096000" cy="400110"/>
              </a:xfrm>
              <a:prstGeom prst="rect">
                <a:avLst/>
              </a:prstGeom>
              <a:blipFill>
                <a:blip r:embed="rId3"/>
                <a:stretch>
                  <a:fillRect t="-787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0C5CAEE-CD00-996F-48FF-E24ECED456E0}"/>
                  </a:ext>
                </a:extLst>
              </p:cNvPr>
              <p:cNvSpPr txBox="1"/>
              <p:nvPr/>
            </p:nvSpPr>
            <p:spPr>
              <a:xfrm>
                <a:off x="5542280" y="1748775"/>
                <a:ext cx="6096000" cy="400110"/>
              </a:xfrm>
              <a:prstGeom prst="rect">
                <a:avLst/>
              </a:prstGeom>
              <a:noFill/>
            </p:spPr>
            <p:txBody>
              <a:bodyPr wrap="square">
                <a:spAutoFit/>
              </a:bodyPr>
              <a:lstStyle/>
              <a:p>
                <a:pPr algn="just">
                  <a:lnSpc>
                    <a:spcPts val="1200"/>
                  </a:lnSpc>
                  <a:spcAft>
                    <a:spcPts val="12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r>
                                  <m:rPr>
                                    <m:nor/>
                                  </m:rPr>
                                  <a:rPr lang="en-US" altLang="zh-CN" sz="1800">
                                    <a:effectLst/>
                                    <a:latin typeface="Georgia" panose="02040502050405020303" pitchFamily="18" charset="0"/>
                                    <a:ea typeface="等线" panose="02010600030101010101" pitchFamily="2" charset="-122"/>
                                    <a:cs typeface="Times New Roman" panose="02020603050405020304" pitchFamily="18" charset="0"/>
                                  </a:rPr>
                                  <m:t>Attention</m:t>
                                </m:r>
                                <m:r>
                                  <m:rPr>
                                    <m:nor/>
                                  </m:rPr>
                                  <a:rPr lang="en-US" altLang="zh-CN" sz="1800" i="1">
                                    <a:effectLst/>
                                    <a:latin typeface="等线" panose="02010600030101010101" pitchFamily="2" charset="-122"/>
                                    <a:ea typeface="等线" panose="02010600030101010101" pitchFamily="2" charset="-122"/>
                                    <a:cs typeface="Times New Roman" panose="02020603050405020304" pitchFamily="18" charset="0"/>
                                  </a:rPr>
                                  <m:t> </m:t>
                                </m:r>
                              </m:e>
                              <m: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sub>
                            </m:sSub>
                          </m:e>
                        </m:mr>
                        <m:mr>
                          <m:e/>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o</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MLP</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Norm</m:t>
                                </m:r>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d>
                              </m:e>
                            </m:d>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X</m:t>
                                </m:r>
                              </m:e>
                              <m: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img</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up>
                            </m:sSubSup>
                          </m:e>
                        </m:mr>
                      </m:m>
                    </m:oMath>
                  </m:oMathPara>
                </a14:m>
                <a:endParaRPr lang="zh-CN" altLang="zh-CN" sz="1800" dirty="0">
                  <a:effectLst/>
                  <a:latin typeface="Georgia" panose="02040502050405020303" pitchFamily="18" charset="0"/>
                  <a:ea typeface="等线" panose="02010600030101010101" pitchFamily="2"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50C5CAEE-CD00-996F-48FF-E24ECED456E0}"/>
                  </a:ext>
                </a:extLst>
              </p:cNvPr>
              <p:cNvSpPr txBox="1">
                <a:spLocks noRot="1" noChangeAspect="1" noMove="1" noResize="1" noEditPoints="1" noAdjustHandles="1" noChangeArrowheads="1" noChangeShapeType="1" noTextEdit="1"/>
              </p:cNvSpPr>
              <p:nvPr/>
            </p:nvSpPr>
            <p:spPr>
              <a:xfrm>
                <a:off x="5542280" y="1748775"/>
                <a:ext cx="6096000" cy="400110"/>
              </a:xfrm>
              <a:prstGeom prst="rect">
                <a:avLst/>
              </a:prstGeom>
              <a:blipFill>
                <a:blip r:embed="rId4"/>
                <a:stretch>
                  <a:fillRect t="-11666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0731F33-6EC5-5FD3-3534-EC81132A9FE6}"/>
              </a:ext>
            </a:extLst>
          </p:cNvPr>
          <p:cNvSpPr txBox="1"/>
          <p:nvPr/>
        </p:nvSpPr>
        <p:spPr>
          <a:xfrm>
            <a:off x="315635" y="2088925"/>
            <a:ext cx="994055" cy="400110"/>
          </a:xfrm>
          <a:prstGeom prst="rect">
            <a:avLst/>
          </a:prstGeom>
          <a:noFill/>
        </p:spPr>
        <p:txBody>
          <a:bodyPr wrap="none" rtlCol="0">
            <a:spAutoFit/>
          </a:bodyPr>
          <a:lstStyle/>
          <a:p>
            <a:r>
              <a:rPr lang="en-US" altLang="zh-CN" sz="2000" dirty="0"/>
              <a:t>POSTER</a:t>
            </a:r>
            <a:endParaRPr lang="zh-CN" altLang="en-US" sz="2000" dirty="0"/>
          </a:p>
        </p:txBody>
      </p:sp>
      <p:sp>
        <p:nvSpPr>
          <p:cNvPr id="19" name="矩形 18">
            <a:extLst>
              <a:ext uri="{FF2B5EF4-FFF2-40B4-BE49-F238E27FC236}">
                <a16:creationId xmlns:a16="http://schemas.microsoft.com/office/drawing/2014/main" id="{FB526F31-8456-CFF6-5A91-180D975702C5}"/>
              </a:ext>
            </a:extLst>
          </p:cNvPr>
          <p:cNvSpPr/>
          <p:nvPr/>
        </p:nvSpPr>
        <p:spPr>
          <a:xfrm>
            <a:off x="7242503" y="2308000"/>
            <a:ext cx="2651760"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zh-CN" sz="1800" dirty="0">
                <a:solidFill>
                  <a:srgbClr val="000000"/>
                </a:solidFill>
                <a:effectLst/>
                <a:latin typeface="CharisSIL"/>
              </a:rPr>
              <a:t>window-based multi-head </a:t>
            </a:r>
            <a:endParaRPr lang="en-US" altLang="zh-CN" dirty="0"/>
          </a:p>
          <a:p>
            <a:r>
              <a:rPr lang="en-US" altLang="zh-CN" sz="1800" dirty="0">
                <a:solidFill>
                  <a:srgbClr val="000000"/>
                </a:solidFill>
                <a:effectLst/>
                <a:latin typeface="CharisSIL"/>
              </a:rPr>
              <a:t>cross-attention (W-MCSA)</a:t>
            </a:r>
            <a:endParaRPr lang="zh-CN" altLang="en-US" dirty="0"/>
          </a:p>
        </p:txBody>
      </p:sp>
      <p:sp>
        <p:nvSpPr>
          <p:cNvPr id="20" name="矩形 19">
            <a:extLst>
              <a:ext uri="{FF2B5EF4-FFF2-40B4-BE49-F238E27FC236}">
                <a16:creationId xmlns:a16="http://schemas.microsoft.com/office/drawing/2014/main" id="{AE15B00E-5657-997F-E502-C2944DD34EFC}"/>
              </a:ext>
            </a:extLst>
          </p:cNvPr>
          <p:cNvSpPr/>
          <p:nvPr/>
        </p:nvSpPr>
        <p:spPr>
          <a:xfrm>
            <a:off x="2272339" y="2308000"/>
            <a:ext cx="2702560"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a:solidFill>
                  <a:srgbClr val="000000"/>
                </a:solidFill>
                <a:effectLst/>
                <a:latin typeface="CharisSIL"/>
              </a:rPr>
              <a:t>cross-fusion cross-attention mechanism </a:t>
            </a:r>
            <a:endParaRPr lang="zh-CN" altLang="en-US" dirty="0"/>
          </a:p>
        </p:txBody>
      </p:sp>
      <p:sp>
        <p:nvSpPr>
          <p:cNvPr id="21" name="箭头: 右 20">
            <a:extLst>
              <a:ext uri="{FF2B5EF4-FFF2-40B4-BE49-F238E27FC236}">
                <a16:creationId xmlns:a16="http://schemas.microsoft.com/office/drawing/2014/main" id="{38603803-0201-4C0F-52DF-89E96B4704C0}"/>
              </a:ext>
            </a:extLst>
          </p:cNvPr>
          <p:cNvSpPr/>
          <p:nvPr/>
        </p:nvSpPr>
        <p:spPr>
          <a:xfrm>
            <a:off x="5842000" y="2554336"/>
            <a:ext cx="528320" cy="44196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C9260A18-0F09-0AD9-B146-925E9AA64E3C}"/>
              </a:ext>
            </a:extLst>
          </p:cNvPr>
          <p:cNvSpPr txBox="1"/>
          <p:nvPr/>
        </p:nvSpPr>
        <p:spPr>
          <a:xfrm>
            <a:off x="3126591" y="3320863"/>
            <a:ext cx="994055" cy="400110"/>
          </a:xfrm>
          <a:prstGeom prst="rect">
            <a:avLst/>
          </a:prstGeom>
          <a:noFill/>
        </p:spPr>
        <p:txBody>
          <a:bodyPr wrap="none" rtlCol="0">
            <a:spAutoFit/>
          </a:bodyPr>
          <a:lstStyle/>
          <a:p>
            <a:r>
              <a:rPr lang="en-US" altLang="zh-CN" sz="2000" dirty="0"/>
              <a:t>POSTER</a:t>
            </a:r>
            <a:endParaRPr lang="zh-CN" altLang="en-US" sz="2000" dirty="0"/>
          </a:p>
        </p:txBody>
      </p:sp>
      <p:sp>
        <p:nvSpPr>
          <p:cNvPr id="23" name="文本框 22">
            <a:extLst>
              <a:ext uri="{FF2B5EF4-FFF2-40B4-BE49-F238E27FC236}">
                <a16:creationId xmlns:a16="http://schemas.microsoft.com/office/drawing/2014/main" id="{3DCE5CA9-8E45-FD54-4AC8-59F0CF6E0382}"/>
              </a:ext>
            </a:extLst>
          </p:cNvPr>
          <p:cNvSpPr txBox="1"/>
          <p:nvPr/>
        </p:nvSpPr>
        <p:spPr>
          <a:xfrm>
            <a:off x="8085812" y="3320863"/>
            <a:ext cx="1252394" cy="400110"/>
          </a:xfrm>
          <a:prstGeom prst="rect">
            <a:avLst/>
          </a:prstGeom>
          <a:noFill/>
        </p:spPr>
        <p:txBody>
          <a:bodyPr wrap="none" rtlCol="0">
            <a:spAutoFit/>
          </a:bodyPr>
          <a:lstStyle/>
          <a:p>
            <a:r>
              <a:rPr lang="en-US" altLang="zh-CN" sz="2000" dirty="0"/>
              <a:t>POSTER++</a:t>
            </a:r>
            <a:endParaRPr lang="zh-CN" altLang="en-US" sz="2000" dirty="0"/>
          </a:p>
        </p:txBody>
      </p:sp>
      <p:pic>
        <p:nvPicPr>
          <p:cNvPr id="25" name="图片 24">
            <a:extLst>
              <a:ext uri="{FF2B5EF4-FFF2-40B4-BE49-F238E27FC236}">
                <a16:creationId xmlns:a16="http://schemas.microsoft.com/office/drawing/2014/main" id="{DF4BFD7E-D6E9-EF74-29EB-90A2A8052BA4}"/>
              </a:ext>
            </a:extLst>
          </p:cNvPr>
          <p:cNvPicPr>
            <a:picLocks noChangeAspect="1"/>
          </p:cNvPicPr>
          <p:nvPr/>
        </p:nvPicPr>
        <p:blipFill>
          <a:blip r:embed="rId5"/>
          <a:stretch>
            <a:fillRect/>
          </a:stretch>
        </p:blipFill>
        <p:spPr>
          <a:xfrm>
            <a:off x="6570468" y="3635601"/>
            <a:ext cx="4378710" cy="3187151"/>
          </a:xfrm>
          <a:prstGeom prst="rect">
            <a:avLst/>
          </a:prstGeom>
        </p:spPr>
      </p:pic>
      <p:pic>
        <p:nvPicPr>
          <p:cNvPr id="27" name="图片 26">
            <a:extLst>
              <a:ext uri="{FF2B5EF4-FFF2-40B4-BE49-F238E27FC236}">
                <a16:creationId xmlns:a16="http://schemas.microsoft.com/office/drawing/2014/main" id="{B8A5EF7D-9942-A7DB-6479-5F45D2C71012}"/>
              </a:ext>
            </a:extLst>
          </p:cNvPr>
          <p:cNvPicPr>
            <a:picLocks noChangeAspect="1"/>
          </p:cNvPicPr>
          <p:nvPr/>
        </p:nvPicPr>
        <p:blipFill>
          <a:blip r:embed="rId6"/>
          <a:stretch>
            <a:fillRect/>
          </a:stretch>
        </p:blipFill>
        <p:spPr>
          <a:xfrm>
            <a:off x="735648" y="3724025"/>
            <a:ext cx="5201394" cy="3010302"/>
          </a:xfrm>
          <a:prstGeom prst="rect">
            <a:avLst/>
          </a:prstGeom>
        </p:spPr>
      </p:pic>
      <p:sp>
        <p:nvSpPr>
          <p:cNvPr id="28" name="箭头: 右 27">
            <a:extLst>
              <a:ext uri="{FF2B5EF4-FFF2-40B4-BE49-F238E27FC236}">
                <a16:creationId xmlns:a16="http://schemas.microsoft.com/office/drawing/2014/main" id="{B3AE1F58-DB9A-D66F-2FE1-CDF74D42C2D3}"/>
              </a:ext>
            </a:extLst>
          </p:cNvPr>
          <p:cNvSpPr/>
          <p:nvPr/>
        </p:nvSpPr>
        <p:spPr>
          <a:xfrm>
            <a:off x="6068967" y="4827158"/>
            <a:ext cx="290175" cy="28840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3222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9A4AA-7387-C184-444E-B21C7B2F7B1A}"/>
              </a:ext>
            </a:extLst>
          </p:cNvPr>
          <p:cNvSpPr>
            <a:spLocks noGrp="1"/>
          </p:cNvSpPr>
          <p:nvPr>
            <p:ph type="title"/>
          </p:nvPr>
        </p:nvSpPr>
        <p:spPr/>
        <p:txBody>
          <a:bodyPr>
            <a:normAutofit fontScale="90000"/>
          </a:bodyPr>
          <a:lstStyle/>
          <a:p>
            <a:r>
              <a:rPr lang="en-US" altLang="zh-CN"/>
              <a:t>POSTER++: A simpler and stronger facial expression recognition network</a:t>
            </a:r>
            <a:endParaRPr lang="zh-CN" altLang="en-US" dirty="0"/>
          </a:p>
        </p:txBody>
      </p:sp>
      <p:sp>
        <p:nvSpPr>
          <p:cNvPr id="3" name="内容占位符 2">
            <a:extLst>
              <a:ext uri="{FF2B5EF4-FFF2-40B4-BE49-F238E27FC236}">
                <a16:creationId xmlns:a16="http://schemas.microsoft.com/office/drawing/2014/main" id="{7049D918-30EA-35E2-DD78-16507E9BBE3B}"/>
              </a:ext>
            </a:extLst>
          </p:cNvPr>
          <p:cNvSpPr>
            <a:spLocks noGrp="1"/>
          </p:cNvSpPr>
          <p:nvPr>
            <p:ph idx="1"/>
          </p:nvPr>
        </p:nvSpPr>
        <p:spPr/>
        <p:txBody>
          <a:bodyPr/>
          <a:lstStyle/>
          <a:p>
            <a:r>
              <a:rPr lang="zh-CN" altLang="en-US" dirty="0"/>
              <a:t>图像特征： </a:t>
            </a:r>
          </a:p>
        </p:txBody>
      </p:sp>
      <p:pic>
        <p:nvPicPr>
          <p:cNvPr id="7" name="图片 6">
            <a:extLst>
              <a:ext uri="{FF2B5EF4-FFF2-40B4-BE49-F238E27FC236}">
                <a16:creationId xmlns:a16="http://schemas.microsoft.com/office/drawing/2014/main" id="{6197BF2D-1116-36E0-A6B1-828F4CFC0B10}"/>
              </a:ext>
            </a:extLst>
          </p:cNvPr>
          <p:cNvPicPr>
            <a:picLocks noChangeAspect="1"/>
          </p:cNvPicPr>
          <p:nvPr/>
        </p:nvPicPr>
        <p:blipFill>
          <a:blip r:embed="rId2"/>
          <a:stretch>
            <a:fillRect/>
          </a:stretch>
        </p:blipFill>
        <p:spPr>
          <a:xfrm>
            <a:off x="715572" y="1847043"/>
            <a:ext cx="10760856" cy="4375854"/>
          </a:xfrm>
          <a:prstGeom prst="rect">
            <a:avLst/>
          </a:prstGeom>
        </p:spPr>
      </p:pic>
    </p:spTree>
    <p:extLst>
      <p:ext uri="{BB962C8B-B14F-4D97-AF65-F5344CB8AC3E}">
        <p14:creationId xmlns:p14="http://schemas.microsoft.com/office/powerpoint/2010/main" val="2651917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931E4-8614-81CC-609A-D098F7C5B362}"/>
              </a:ext>
            </a:extLst>
          </p:cNvPr>
          <p:cNvSpPr>
            <a:spLocks noGrp="1"/>
          </p:cNvSpPr>
          <p:nvPr>
            <p:ph type="title"/>
          </p:nvPr>
        </p:nvSpPr>
        <p:spPr/>
        <p:txBody>
          <a:bodyPr>
            <a:normAutofit fontScale="90000"/>
          </a:bodyPr>
          <a:lstStyle/>
          <a:p>
            <a:r>
              <a:rPr lang="en-US" altLang="zh-CN" dirty="0"/>
              <a:t>POSTER++: A simpler and stronger facial expression recognition network</a:t>
            </a:r>
            <a:endParaRPr lang="zh-CN" altLang="en-US" dirty="0"/>
          </a:p>
        </p:txBody>
      </p:sp>
      <p:sp>
        <p:nvSpPr>
          <p:cNvPr id="3" name="内容占位符 2">
            <a:extLst>
              <a:ext uri="{FF2B5EF4-FFF2-40B4-BE49-F238E27FC236}">
                <a16:creationId xmlns:a16="http://schemas.microsoft.com/office/drawing/2014/main" id="{EA991F41-AAC1-91AE-7330-0A78F8B4B2CA}"/>
              </a:ext>
            </a:extLst>
          </p:cNvPr>
          <p:cNvSpPr>
            <a:spLocks noGrp="1"/>
          </p:cNvSpPr>
          <p:nvPr>
            <p:ph idx="1"/>
          </p:nvPr>
        </p:nvSpPr>
        <p:spPr>
          <a:xfrm>
            <a:off x="449947" y="1276350"/>
            <a:ext cx="10903992" cy="5256530"/>
          </a:xfrm>
        </p:spPr>
        <p:txBody>
          <a:bodyPr/>
          <a:lstStyle/>
          <a:p>
            <a:r>
              <a:rPr lang="en-US" altLang="zh-CN" dirty="0"/>
              <a:t> Achieve SOTA  performance!</a:t>
            </a:r>
            <a:endParaRPr lang="zh-CN" altLang="en-US" dirty="0"/>
          </a:p>
        </p:txBody>
      </p:sp>
      <p:pic>
        <p:nvPicPr>
          <p:cNvPr id="5" name="图片 4">
            <a:extLst>
              <a:ext uri="{FF2B5EF4-FFF2-40B4-BE49-F238E27FC236}">
                <a16:creationId xmlns:a16="http://schemas.microsoft.com/office/drawing/2014/main" id="{CE76DA53-5037-2873-6B78-03F45D24A6A1}"/>
              </a:ext>
            </a:extLst>
          </p:cNvPr>
          <p:cNvPicPr>
            <a:picLocks noChangeAspect="1"/>
          </p:cNvPicPr>
          <p:nvPr/>
        </p:nvPicPr>
        <p:blipFill>
          <a:blip r:embed="rId2"/>
          <a:stretch>
            <a:fillRect/>
          </a:stretch>
        </p:blipFill>
        <p:spPr>
          <a:xfrm>
            <a:off x="0" y="4121830"/>
            <a:ext cx="12192000" cy="3397205"/>
          </a:xfrm>
          <a:prstGeom prst="rect">
            <a:avLst/>
          </a:prstGeom>
        </p:spPr>
      </p:pic>
      <p:pic>
        <p:nvPicPr>
          <p:cNvPr id="7" name="图片 6">
            <a:extLst>
              <a:ext uri="{FF2B5EF4-FFF2-40B4-BE49-F238E27FC236}">
                <a16:creationId xmlns:a16="http://schemas.microsoft.com/office/drawing/2014/main" id="{55912F45-ECBE-ACE0-9DDB-0D04F2EFC574}"/>
              </a:ext>
            </a:extLst>
          </p:cNvPr>
          <p:cNvPicPr>
            <a:picLocks noChangeAspect="1"/>
          </p:cNvPicPr>
          <p:nvPr/>
        </p:nvPicPr>
        <p:blipFill>
          <a:blip r:embed="rId3"/>
          <a:stretch>
            <a:fillRect/>
          </a:stretch>
        </p:blipFill>
        <p:spPr>
          <a:xfrm>
            <a:off x="985841" y="1774969"/>
            <a:ext cx="10368098" cy="2346861"/>
          </a:xfrm>
          <a:prstGeom prst="rect">
            <a:avLst/>
          </a:prstGeom>
        </p:spPr>
      </p:pic>
    </p:spTree>
    <p:extLst>
      <p:ext uri="{BB962C8B-B14F-4D97-AF65-F5344CB8AC3E}">
        <p14:creationId xmlns:p14="http://schemas.microsoft.com/office/powerpoint/2010/main" val="124781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05B6C3-57AF-2C57-F48A-9ED788493D78}"/>
              </a:ext>
            </a:extLst>
          </p:cNvPr>
          <p:cNvSpPr>
            <a:spLocks noGrp="1"/>
          </p:cNvSpPr>
          <p:nvPr>
            <p:ph type="ctrTitle"/>
          </p:nvPr>
        </p:nvSpPr>
        <p:spPr/>
        <p:txBody>
          <a:bodyPr/>
          <a:lstStyle/>
          <a:p>
            <a:endParaRPr lang="zh-CN" altLang="en-US"/>
          </a:p>
        </p:txBody>
      </p:sp>
      <p:sp>
        <p:nvSpPr>
          <p:cNvPr id="5" name="副标题 4">
            <a:extLst>
              <a:ext uri="{FF2B5EF4-FFF2-40B4-BE49-F238E27FC236}">
                <a16:creationId xmlns:a16="http://schemas.microsoft.com/office/drawing/2014/main" id="{3ECA610D-BA73-E9DD-C568-74CBCDD16366}"/>
              </a:ext>
            </a:extLst>
          </p:cNvPr>
          <p:cNvSpPr>
            <a:spLocks noGrp="1"/>
          </p:cNvSpPr>
          <p:nvPr>
            <p:ph type="subTitle" idx="1"/>
          </p:nvPr>
        </p:nvSpPr>
        <p:spPr/>
        <p:txBody>
          <a:bodyPr/>
          <a:lstStyle/>
          <a:p>
            <a:endParaRPr lang="zh-CN" altLang="en-US" dirty="0"/>
          </a:p>
        </p:txBody>
      </p:sp>
      <p:sp>
        <p:nvSpPr>
          <p:cNvPr id="6" name="副标题 4">
            <a:extLst>
              <a:ext uri="{FF2B5EF4-FFF2-40B4-BE49-F238E27FC236}">
                <a16:creationId xmlns:a16="http://schemas.microsoft.com/office/drawing/2014/main" id="{85BD1325-5FE9-574A-4393-A61B272170D4}"/>
              </a:ext>
            </a:extLst>
          </p:cNvPr>
          <p:cNvSpPr txBox="1">
            <a:spLocks/>
          </p:cNvSpPr>
          <p:nvPr/>
        </p:nvSpPr>
        <p:spPr>
          <a:xfrm>
            <a:off x="96520" y="693711"/>
            <a:ext cx="9144000" cy="520532"/>
          </a:xfrm>
          <a:prstGeom prst="rect">
            <a:avLst/>
          </a:prstGeom>
        </p:spPr>
        <p:txBody>
          <a:bodyPr vert="horz" lIns="91440" tIns="45720" rIns="91440" bIns="45720" rtlCol="0">
            <a:normAutofit/>
          </a:bodyPr>
          <a:lstStyle>
            <a:lvl1pPr marL="0" indent="0" algn="ctr" defTabSz="797560" rtl="0" eaLnBrk="1" latinLnBrk="0" hangingPunct="1">
              <a:lnSpc>
                <a:spcPct val="90000"/>
              </a:lnSpc>
              <a:spcBef>
                <a:spcPts val="875"/>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mn-cs"/>
              </a:defRPr>
            </a:lvl1pPr>
            <a:lvl2pPr marL="398780" indent="0" algn="ctr" defTabSz="797560" rtl="0" eaLnBrk="1" latinLnBrk="0" hangingPunct="1">
              <a:lnSpc>
                <a:spcPct val="90000"/>
              </a:lnSpc>
              <a:spcBef>
                <a:spcPts val="435"/>
              </a:spcBef>
              <a:buFont typeface="Arial" panose="020B0604020202020204" pitchFamily="34" charset="0"/>
              <a:buNone/>
              <a:defRPr sz="1745" kern="1200">
                <a:solidFill>
                  <a:schemeClr val="tx1"/>
                </a:solidFill>
                <a:latin typeface="Times New Roman" panose="02020603050405020304" pitchFamily="18" charset="0"/>
                <a:ea typeface="楷体" panose="02010609060101010101" pitchFamily="49" charset="-122"/>
                <a:cs typeface="+mn-cs"/>
              </a:defRPr>
            </a:lvl2pPr>
            <a:lvl3pPr marL="797560" indent="0" algn="ctr" defTabSz="797560" rtl="0" eaLnBrk="1" latinLnBrk="0" hangingPunct="1">
              <a:lnSpc>
                <a:spcPct val="90000"/>
              </a:lnSpc>
              <a:spcBef>
                <a:spcPts val="435"/>
              </a:spcBef>
              <a:buFont typeface="Arial" panose="020B0604020202020204" pitchFamily="34" charset="0"/>
              <a:buNone/>
              <a:defRPr sz="1570" kern="1200">
                <a:solidFill>
                  <a:schemeClr val="tx1"/>
                </a:solidFill>
                <a:latin typeface="Times New Roman" panose="02020603050405020304" pitchFamily="18" charset="0"/>
                <a:ea typeface="楷体" panose="02010609060101010101" pitchFamily="49" charset="-122"/>
                <a:cs typeface="+mn-cs"/>
              </a:defRPr>
            </a:lvl3pPr>
            <a:lvl4pPr marL="11963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4pPr>
            <a:lvl5pPr marL="159512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5pPr>
            <a:lvl6pPr marL="199390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6pPr>
            <a:lvl7pPr marL="239268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7pPr>
            <a:lvl8pPr marL="279146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8pPr>
            <a:lvl9pPr marL="31902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b="1" dirty="0">
                <a:solidFill>
                  <a:srgbClr val="00B0F0"/>
                </a:solidFill>
              </a:rPr>
              <a:t>Deep Learning</a:t>
            </a:r>
            <a:r>
              <a:rPr lang="zh-CN" altLang="en-US" b="1" dirty="0">
                <a:solidFill>
                  <a:srgbClr val="00B0F0"/>
                </a:solidFill>
              </a:rPr>
              <a:t>：</a:t>
            </a:r>
            <a:r>
              <a:rPr lang="en-US" altLang="zh-CN" b="1" dirty="0">
                <a:solidFill>
                  <a:srgbClr val="00B0F0"/>
                </a:solidFill>
              </a:rPr>
              <a:t>D2D</a:t>
            </a:r>
            <a:endParaRPr lang="zh-CN" altLang="en-US" b="1" dirty="0">
              <a:solidFill>
                <a:srgbClr val="00B0F0"/>
              </a:solidFill>
            </a:endParaRPr>
          </a:p>
        </p:txBody>
      </p:sp>
      <p:pic>
        <p:nvPicPr>
          <p:cNvPr id="8" name="图片 7">
            <a:extLst>
              <a:ext uri="{FF2B5EF4-FFF2-40B4-BE49-F238E27FC236}">
                <a16:creationId xmlns:a16="http://schemas.microsoft.com/office/drawing/2014/main" id="{BD364B96-EF0C-136E-DE7A-17466175E2A3}"/>
              </a:ext>
            </a:extLst>
          </p:cNvPr>
          <p:cNvPicPr>
            <a:picLocks noChangeAspect="1"/>
          </p:cNvPicPr>
          <p:nvPr/>
        </p:nvPicPr>
        <p:blipFill>
          <a:blip r:embed="rId2"/>
          <a:stretch>
            <a:fillRect/>
          </a:stretch>
        </p:blipFill>
        <p:spPr>
          <a:xfrm>
            <a:off x="622948" y="2022684"/>
            <a:ext cx="11104107" cy="3115745"/>
          </a:xfrm>
          <a:prstGeom prst="rect">
            <a:avLst/>
          </a:prstGeom>
        </p:spPr>
      </p:pic>
    </p:spTree>
    <p:extLst>
      <p:ext uri="{BB962C8B-B14F-4D97-AF65-F5344CB8AC3E}">
        <p14:creationId xmlns:p14="http://schemas.microsoft.com/office/powerpoint/2010/main" val="315125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B2B81-2297-5C27-CC01-A1CEA58D58CE}"/>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7E1023FD-6136-6F1F-1F1C-204F6606FD6E}"/>
              </a:ext>
            </a:extLst>
          </p:cNvPr>
          <p:cNvSpPr>
            <a:spLocks noGrp="1"/>
          </p:cNvSpPr>
          <p:nvPr>
            <p:ph idx="1"/>
          </p:nvPr>
        </p:nvSpPr>
        <p:spPr>
          <a:xfrm>
            <a:off x="206107" y="1286510"/>
            <a:ext cx="5214253" cy="4900827"/>
          </a:xfrm>
        </p:spPr>
        <p:txBody>
          <a:bodyPr>
            <a:normAutofit fontScale="77500" lnSpcReduction="20000"/>
          </a:bodyPr>
          <a:lstStyle/>
          <a:p>
            <a:r>
              <a:rPr lang="zh-CN" altLang="en-US" dirty="0"/>
              <a:t>在图像处理中，局部特征提取是计算机视觉中的一个重要任务，它旨在从图像中提取出能够代表图像局部结构和外观信息的特征，对图像数据做至关重要的特征“预处理”以更好的服务于下游任务。</a:t>
            </a:r>
            <a:endParaRPr lang="en-US" altLang="zh-CN" dirty="0"/>
          </a:p>
          <a:p>
            <a:endParaRPr lang="en-US" altLang="zh-CN" dirty="0"/>
          </a:p>
          <a:p>
            <a:r>
              <a:rPr lang="en-US" altLang="zh-CN" dirty="0"/>
              <a:t>Downstream Tasks:</a:t>
            </a:r>
            <a:br>
              <a:rPr lang="en-US" altLang="zh-CN" dirty="0"/>
            </a:br>
            <a:r>
              <a:rPr lang="en-US" altLang="zh-CN" dirty="0"/>
              <a:t>	</a:t>
            </a:r>
            <a:r>
              <a:rPr lang="zh-CN" altLang="en-US" dirty="0"/>
              <a:t>图像分类：通过提取图像中的重要特征，将图像分为不同的类别，如动物分类、物品识别等。</a:t>
            </a:r>
            <a:endParaRPr lang="en-US" altLang="zh-CN" dirty="0"/>
          </a:p>
          <a:p>
            <a:pPr marL="0" indent="0">
              <a:buNone/>
            </a:pPr>
            <a:r>
              <a:rPr lang="en-US" altLang="zh-CN" dirty="0"/>
              <a:t>	</a:t>
            </a:r>
            <a:r>
              <a:rPr lang="zh-CN" altLang="en-US" dirty="0"/>
              <a:t>目标检测：识别图像中的多个物体，并标记它们的位置，比如检测车辆、行人、交通标志等。</a:t>
            </a:r>
            <a:endParaRPr lang="en-US" altLang="zh-CN" dirty="0"/>
          </a:p>
          <a:p>
            <a:pPr marL="0" indent="0">
              <a:buNone/>
            </a:pPr>
            <a:r>
              <a:rPr lang="en-US" altLang="zh-CN" dirty="0"/>
              <a:t>	</a:t>
            </a:r>
            <a:r>
              <a:rPr lang="zh-CN" altLang="en-US" dirty="0"/>
              <a:t>图像分割：将图像划分为不同的区域，识别对象的边界，常用于医学图像处理、自动驾驶等领域。</a:t>
            </a:r>
          </a:p>
        </p:txBody>
      </p:sp>
      <p:pic>
        <p:nvPicPr>
          <p:cNvPr id="5" name="图片 4">
            <a:extLst>
              <a:ext uri="{FF2B5EF4-FFF2-40B4-BE49-F238E27FC236}">
                <a16:creationId xmlns:a16="http://schemas.microsoft.com/office/drawing/2014/main" id="{006D42D6-2E3F-F984-9766-3B9B5245E003}"/>
              </a:ext>
            </a:extLst>
          </p:cNvPr>
          <p:cNvPicPr>
            <a:picLocks noChangeAspect="1"/>
          </p:cNvPicPr>
          <p:nvPr/>
        </p:nvPicPr>
        <p:blipFill>
          <a:blip r:embed="rId2"/>
          <a:srcRect l="14625" t="2975" r="5834" b="632"/>
          <a:stretch/>
        </p:blipFill>
        <p:spPr>
          <a:xfrm>
            <a:off x="5578388" y="1496727"/>
            <a:ext cx="6347460" cy="3557770"/>
          </a:xfrm>
          <a:prstGeom prst="rect">
            <a:avLst/>
          </a:prstGeom>
        </p:spPr>
      </p:pic>
    </p:spTree>
    <p:extLst>
      <p:ext uri="{BB962C8B-B14F-4D97-AF65-F5344CB8AC3E}">
        <p14:creationId xmlns:p14="http://schemas.microsoft.com/office/powerpoint/2010/main" val="1787750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1D7EB-C042-B38C-BE20-4C5C33783014}"/>
              </a:ext>
            </a:extLst>
          </p:cNvPr>
          <p:cNvSpPr>
            <a:spLocks noGrp="1"/>
          </p:cNvSpPr>
          <p:nvPr>
            <p:ph type="title"/>
          </p:nvPr>
        </p:nvSpPr>
        <p:spPr/>
        <p:txBody>
          <a:bodyPr>
            <a:normAutofit fontScale="90000"/>
          </a:bodyPr>
          <a:lstStyle/>
          <a:p>
            <a:r>
              <a:rPr lang="en-US" altLang="zh-CN" dirty="0"/>
              <a:t>D2D: </a:t>
            </a:r>
            <a:r>
              <a:rPr lang="en-US" altLang="zh-CN" dirty="0" err="1"/>
              <a:t>Keypoint</a:t>
            </a:r>
            <a:r>
              <a:rPr lang="en-US" altLang="zh-CN" dirty="0"/>
              <a:t> Extraction with Describe to Detect Approach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2E5E60-B59D-CAC1-9358-522315936309}"/>
                  </a:ext>
                </a:extLst>
              </p:cNvPr>
              <p:cNvSpPr>
                <a:spLocks noGrp="1"/>
              </p:cNvSpPr>
              <p:nvPr>
                <p:ph idx="1"/>
              </p:nvPr>
            </p:nvSpPr>
            <p:spPr>
              <a:xfrm>
                <a:off x="449947" y="1276350"/>
                <a:ext cx="10903992" cy="5220970"/>
              </a:xfrm>
            </p:spPr>
            <p:txBody>
              <a:bodyPr/>
              <a:lstStyle/>
              <a:p>
                <a:r>
                  <a:rPr lang="en-US" altLang="zh-CN" dirty="0"/>
                  <a:t>   Describe-to-</a:t>
                </a:r>
                <a:r>
                  <a:rPr lang="en-US" altLang="zh-CN" dirty="0" err="1"/>
                  <a:t>Detetct</a:t>
                </a:r>
                <a:r>
                  <a:rPr lang="en-US" altLang="zh-CN" dirty="0"/>
                  <a:t>(D2D)</a:t>
                </a:r>
                <a:r>
                  <a:rPr lang="zh-CN" altLang="en-US" dirty="0"/>
                  <a:t>算法的特征提取：</a:t>
                </a:r>
                <a:endParaRPr lang="en-US" altLang="zh-CN" dirty="0"/>
              </a:p>
              <a:p>
                <a:endParaRPr lang="en-US" altLang="zh-CN" dirty="0"/>
              </a:p>
              <a:p>
                <a:r>
                  <a:rPr lang="en-US" altLang="zh-CN" dirty="0"/>
                  <a:t>Idea 1</a:t>
                </a:r>
                <a:r>
                  <a:rPr lang="zh-CN" altLang="en-US" dirty="0"/>
                  <a:t>：特征描述要具有绝对显著性</a:t>
                </a:r>
                <a:endParaRPr lang="en-US" altLang="zh-CN" dirty="0"/>
              </a:p>
              <a:p>
                <a:endParaRPr lang="en-US" altLang="zh-CN" dirty="0"/>
              </a:p>
              <a:p>
                <a:endParaRPr lang="en-US" altLang="zh-CN" dirty="0"/>
              </a:p>
              <a:p>
                <a:r>
                  <a:rPr lang="en-US" altLang="zh-CN" dirty="0"/>
                  <a:t>Idea 2</a:t>
                </a:r>
                <a:r>
                  <a:rPr lang="zh-CN" altLang="en-US" dirty="0"/>
                  <a:t>：特征描述要具有相对显著性</a:t>
                </a:r>
                <a:endParaRPr lang="en-US" altLang="zh-CN" dirty="0"/>
              </a:p>
              <a:p>
                <a:endParaRPr lang="en-US" altLang="zh-CN" dirty="0"/>
              </a:p>
              <a:p>
                <a:endParaRPr lang="en-US" altLang="zh-CN" dirty="0"/>
              </a:p>
              <a:p>
                <a:r>
                  <a:rPr lang="zh-CN" altLang="en-US" dirty="0"/>
                  <a:t>以绝对显著性和相对显著性之积作为某位置是否为关键点的依据，选取</a:t>
                </a:r>
                <a:r>
                  <a:rPr lang="en-US" altLang="zh-CN" dirty="0"/>
                  <a:t>Top </a:t>
                </a:r>
                <a14:m>
                  <m:oMath xmlns:m="http://schemas.openxmlformats.org/officeDocument/2006/math">
                    <m:r>
                      <a:rPr lang="en-US" altLang="zh-CN" b="0" i="1" smtClean="0">
                        <a:latin typeface="Cambria Math" panose="02040503050406030204" pitchFamily="18" charset="0"/>
                      </a:rPr>
                      <m:t>𝑁</m:t>
                    </m:r>
                  </m:oMath>
                </a14:m>
                <a:r>
                  <a:rPr lang="zh-CN" altLang="en-US" dirty="0"/>
                  <a:t>个作为最终的关键点：</a:t>
                </a:r>
              </a:p>
            </p:txBody>
          </p:sp>
        </mc:Choice>
        <mc:Fallback xmlns="">
          <p:sp>
            <p:nvSpPr>
              <p:cNvPr id="3" name="内容占位符 2">
                <a:extLst>
                  <a:ext uri="{FF2B5EF4-FFF2-40B4-BE49-F238E27FC236}">
                    <a16:creationId xmlns:a16="http://schemas.microsoft.com/office/drawing/2014/main" id="{0E2E5E60-B59D-CAC1-9358-522315936309}"/>
                  </a:ext>
                </a:extLst>
              </p:cNvPr>
              <p:cNvSpPr>
                <a:spLocks noGrp="1" noRot="1" noChangeAspect="1" noMove="1" noResize="1" noEditPoints="1" noAdjustHandles="1" noChangeArrowheads="1" noChangeShapeType="1" noTextEdit="1"/>
              </p:cNvSpPr>
              <p:nvPr>
                <p:ph idx="1"/>
              </p:nvPr>
            </p:nvSpPr>
            <p:spPr>
              <a:xfrm>
                <a:off x="449947" y="1276350"/>
                <a:ext cx="10903992" cy="5220970"/>
              </a:xfrm>
              <a:blipFill>
                <a:blip r:embed="rId3"/>
                <a:stretch>
                  <a:fillRect l="-671" t="-1634" r="-50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D025383-3638-B614-0CA9-A0A03E8E1795}"/>
              </a:ext>
            </a:extLst>
          </p:cNvPr>
          <p:cNvPicPr>
            <a:picLocks noChangeAspect="1"/>
          </p:cNvPicPr>
          <p:nvPr/>
        </p:nvPicPr>
        <p:blipFill>
          <a:blip r:embed="rId4"/>
          <a:stretch>
            <a:fillRect/>
          </a:stretch>
        </p:blipFill>
        <p:spPr>
          <a:xfrm>
            <a:off x="4002868" y="2569049"/>
            <a:ext cx="4371738" cy="626271"/>
          </a:xfrm>
          <a:prstGeom prst="rect">
            <a:avLst/>
          </a:prstGeom>
        </p:spPr>
      </p:pic>
      <p:pic>
        <p:nvPicPr>
          <p:cNvPr id="8" name="图片 7">
            <a:extLst>
              <a:ext uri="{FF2B5EF4-FFF2-40B4-BE49-F238E27FC236}">
                <a16:creationId xmlns:a16="http://schemas.microsoft.com/office/drawing/2014/main" id="{12F51379-9FBD-C27A-88FF-5D9CAC066730}"/>
              </a:ext>
            </a:extLst>
          </p:cNvPr>
          <p:cNvPicPr>
            <a:picLocks noChangeAspect="1"/>
          </p:cNvPicPr>
          <p:nvPr/>
        </p:nvPicPr>
        <p:blipFill>
          <a:blip r:embed="rId5"/>
          <a:stretch>
            <a:fillRect/>
          </a:stretch>
        </p:blipFill>
        <p:spPr>
          <a:xfrm>
            <a:off x="4181775" y="3814127"/>
            <a:ext cx="5606948" cy="650081"/>
          </a:xfrm>
          <a:prstGeom prst="rect">
            <a:avLst/>
          </a:prstGeom>
        </p:spPr>
      </p:pic>
      <p:pic>
        <p:nvPicPr>
          <p:cNvPr id="10" name="图片 9">
            <a:extLst>
              <a:ext uri="{FF2B5EF4-FFF2-40B4-BE49-F238E27FC236}">
                <a16:creationId xmlns:a16="http://schemas.microsoft.com/office/drawing/2014/main" id="{39803D85-785A-3FD6-3529-B74B2B387A60}"/>
              </a:ext>
            </a:extLst>
          </p:cNvPr>
          <p:cNvPicPr>
            <a:picLocks noChangeAspect="1"/>
          </p:cNvPicPr>
          <p:nvPr/>
        </p:nvPicPr>
        <p:blipFill>
          <a:blip r:embed="rId6"/>
          <a:stretch>
            <a:fillRect/>
          </a:stretch>
        </p:blipFill>
        <p:spPr>
          <a:xfrm>
            <a:off x="4160653" y="5248355"/>
            <a:ext cx="3926707" cy="390920"/>
          </a:xfrm>
          <a:prstGeom prst="rect">
            <a:avLst/>
          </a:prstGeom>
        </p:spPr>
      </p:pic>
    </p:spTree>
    <p:extLst>
      <p:ext uri="{BB962C8B-B14F-4D97-AF65-F5344CB8AC3E}">
        <p14:creationId xmlns:p14="http://schemas.microsoft.com/office/powerpoint/2010/main" val="45517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AD973-B3BD-18DD-58B2-41B3A66B2D9E}"/>
              </a:ext>
            </a:extLst>
          </p:cNvPr>
          <p:cNvSpPr>
            <a:spLocks noGrp="1"/>
          </p:cNvSpPr>
          <p:nvPr>
            <p:ph type="title"/>
          </p:nvPr>
        </p:nvSpPr>
        <p:spPr/>
        <p:txBody>
          <a:bodyPr>
            <a:normAutofit fontScale="90000"/>
          </a:bodyPr>
          <a:lstStyle/>
          <a:p>
            <a:r>
              <a:rPr lang="en-US" altLang="zh-CN" dirty="0"/>
              <a:t>D2D: </a:t>
            </a:r>
            <a:r>
              <a:rPr lang="en-US" altLang="zh-CN" dirty="0" err="1"/>
              <a:t>Keypoint</a:t>
            </a:r>
            <a:r>
              <a:rPr lang="en-US" altLang="zh-CN" dirty="0"/>
              <a:t> Extraction with Describe to Detect Approach</a:t>
            </a:r>
            <a:endParaRPr lang="zh-CN" altLang="en-US" dirty="0"/>
          </a:p>
        </p:txBody>
      </p:sp>
      <p:sp>
        <p:nvSpPr>
          <p:cNvPr id="3" name="内容占位符 2">
            <a:extLst>
              <a:ext uri="{FF2B5EF4-FFF2-40B4-BE49-F238E27FC236}">
                <a16:creationId xmlns:a16="http://schemas.microsoft.com/office/drawing/2014/main" id="{E23B138C-5243-6EF7-5BD1-A484F667B691}"/>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DB16B666-5C81-8740-194A-7A0944B6CB75}"/>
              </a:ext>
            </a:extLst>
          </p:cNvPr>
          <p:cNvPicPr>
            <a:picLocks noChangeAspect="1"/>
          </p:cNvPicPr>
          <p:nvPr/>
        </p:nvPicPr>
        <p:blipFill>
          <a:blip r:embed="rId2"/>
          <a:srcRect l="14750"/>
          <a:stretch/>
        </p:blipFill>
        <p:spPr>
          <a:xfrm>
            <a:off x="1757819" y="929334"/>
            <a:ext cx="9535160" cy="517323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E37B83D-3658-D5AE-5695-866A65036A3F}"/>
                  </a:ext>
                </a:extLst>
              </p:cNvPr>
              <p:cNvSpPr txBox="1"/>
              <p:nvPr/>
            </p:nvSpPr>
            <p:spPr>
              <a:xfrm>
                <a:off x="4732020" y="5987543"/>
                <a:ext cx="1663700" cy="646331"/>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𝑅𝑆</m:t>
                        </m:r>
                      </m:sub>
                    </m:sSub>
                  </m:oMath>
                </a14:m>
                <a:r>
                  <a:rPr lang="zh-CN" altLang="en-US" dirty="0">
                    <a:latin typeface="楷体" panose="02010609060101010101" pitchFamily="49" charset="-122"/>
                    <a:ea typeface="楷体" panose="02010609060101010101" pitchFamily="49" charset="-122"/>
                  </a:rPr>
                  <a:t>结构化区域得分较高</a:t>
                </a:r>
              </a:p>
            </p:txBody>
          </p:sp>
        </mc:Choice>
        <mc:Fallback xmlns="">
          <p:sp>
            <p:nvSpPr>
              <p:cNvPr id="6" name="文本框 5">
                <a:extLst>
                  <a:ext uri="{FF2B5EF4-FFF2-40B4-BE49-F238E27FC236}">
                    <a16:creationId xmlns:a16="http://schemas.microsoft.com/office/drawing/2014/main" id="{7E37B83D-3658-D5AE-5695-866A65036A3F}"/>
                  </a:ext>
                </a:extLst>
              </p:cNvPr>
              <p:cNvSpPr txBox="1">
                <a:spLocks noRot="1" noChangeAspect="1" noMove="1" noResize="1" noEditPoints="1" noAdjustHandles="1" noChangeArrowheads="1" noChangeShapeType="1" noTextEdit="1"/>
              </p:cNvSpPr>
              <p:nvPr/>
            </p:nvSpPr>
            <p:spPr>
              <a:xfrm>
                <a:off x="4732020" y="5987543"/>
                <a:ext cx="1663700" cy="646331"/>
              </a:xfrm>
              <a:prstGeom prst="rect">
                <a:avLst/>
              </a:prstGeom>
              <a:blipFill>
                <a:blip r:embed="rId3"/>
                <a:stretch>
                  <a:fillRect l="-2930" t="-6604" r="-2198"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7498ECB-BA3D-481A-6387-69FE605819D3}"/>
                  </a:ext>
                </a:extLst>
              </p:cNvPr>
              <p:cNvSpPr txBox="1"/>
              <p:nvPr/>
            </p:nvSpPr>
            <p:spPr>
              <a:xfrm>
                <a:off x="2976880" y="6034083"/>
                <a:ext cx="1663700" cy="830997"/>
              </a:xfrm>
              <a:prstGeom prst="rect">
                <a:avLst/>
              </a:prstGeom>
              <a:noFill/>
            </p:spPr>
            <p:txBody>
              <a:bodyPr wrap="square" rtlCol="0">
                <a:spAutoFit/>
              </a:bodyPr>
              <a:lstStyle/>
              <a:p>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𝐴𝑆</m:t>
                        </m:r>
                      </m:sub>
                    </m:sSub>
                  </m:oMath>
                </a14:m>
                <a:r>
                  <a:rPr lang="zh-CN" altLang="en-US" sz="1600" dirty="0">
                    <a:latin typeface="楷体" panose="02010609060101010101" pitchFamily="49" charset="-122"/>
                    <a:ea typeface="楷体" panose="02010609060101010101" pitchFamily="49" charset="-122"/>
                  </a:rPr>
                  <a:t>突出了所有具有高强度变化的区域</a:t>
                </a:r>
              </a:p>
            </p:txBody>
          </p:sp>
        </mc:Choice>
        <mc:Fallback xmlns="">
          <p:sp>
            <p:nvSpPr>
              <p:cNvPr id="8" name="文本框 7">
                <a:extLst>
                  <a:ext uri="{FF2B5EF4-FFF2-40B4-BE49-F238E27FC236}">
                    <a16:creationId xmlns:a16="http://schemas.microsoft.com/office/drawing/2014/main" id="{B7498ECB-BA3D-481A-6387-69FE605819D3}"/>
                  </a:ext>
                </a:extLst>
              </p:cNvPr>
              <p:cNvSpPr txBox="1">
                <a:spLocks noRot="1" noChangeAspect="1" noMove="1" noResize="1" noEditPoints="1" noAdjustHandles="1" noChangeArrowheads="1" noChangeShapeType="1" noTextEdit="1"/>
              </p:cNvSpPr>
              <p:nvPr/>
            </p:nvSpPr>
            <p:spPr>
              <a:xfrm>
                <a:off x="2976880" y="6034083"/>
                <a:ext cx="1663700" cy="830997"/>
              </a:xfrm>
              <a:prstGeom prst="rect">
                <a:avLst/>
              </a:prstGeom>
              <a:blipFill>
                <a:blip r:embed="rId4"/>
                <a:stretch>
                  <a:fillRect l="-1832" t="-2941"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D54DA4-A195-3544-4AC0-1823E3DDABC6}"/>
                  </a:ext>
                </a:extLst>
              </p:cNvPr>
              <p:cNvSpPr txBox="1"/>
              <p:nvPr/>
            </p:nvSpPr>
            <p:spPr>
              <a:xfrm>
                <a:off x="6348799" y="5946428"/>
                <a:ext cx="1289668" cy="584775"/>
              </a:xfrm>
              <a:prstGeom prst="rect">
                <a:avLst/>
              </a:prstGeom>
              <a:noFill/>
            </p:spPr>
            <p:txBody>
              <a:bodyPr wrap="square" rtlCol="0">
                <a:spAutoFit/>
              </a:bodyPr>
              <a:lstStyle/>
              <a:p>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𝐷</m:t>
                        </m:r>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𝐷</m:t>
                        </m:r>
                      </m:sub>
                    </m:sSub>
                  </m:oMath>
                </a14:m>
                <a:r>
                  <a:rPr lang="zh-CN" altLang="en-US" sz="1600" dirty="0">
                    <a:latin typeface="楷体" panose="02010609060101010101" pitchFamily="49" charset="-122"/>
                    <a:ea typeface="楷体" panose="02010609060101010101" pitchFamily="49" charset="-122"/>
                  </a:rPr>
                  <a:t>将二者结合</a:t>
                </a:r>
              </a:p>
            </p:txBody>
          </p:sp>
        </mc:Choice>
        <mc:Fallback xmlns="">
          <p:sp>
            <p:nvSpPr>
              <p:cNvPr id="9" name="文本框 8">
                <a:extLst>
                  <a:ext uri="{FF2B5EF4-FFF2-40B4-BE49-F238E27FC236}">
                    <a16:creationId xmlns:a16="http://schemas.microsoft.com/office/drawing/2014/main" id="{65D54DA4-A195-3544-4AC0-1823E3DDABC6}"/>
                  </a:ext>
                </a:extLst>
              </p:cNvPr>
              <p:cNvSpPr txBox="1">
                <a:spLocks noRot="1" noChangeAspect="1" noMove="1" noResize="1" noEditPoints="1" noAdjustHandles="1" noChangeArrowheads="1" noChangeShapeType="1" noTextEdit="1"/>
              </p:cNvSpPr>
              <p:nvPr/>
            </p:nvSpPr>
            <p:spPr>
              <a:xfrm>
                <a:off x="6348799" y="5946428"/>
                <a:ext cx="1289668" cy="584775"/>
              </a:xfrm>
              <a:prstGeom prst="rect">
                <a:avLst/>
              </a:prstGeom>
              <a:blipFill>
                <a:blip r:embed="rId5"/>
                <a:stretch>
                  <a:fillRect l="-2358" t="-4167"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65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7F766-A410-964E-BFF9-8D2C442E301B}"/>
              </a:ext>
            </a:extLst>
          </p:cNvPr>
          <p:cNvSpPr>
            <a:spLocks noGrp="1"/>
          </p:cNvSpPr>
          <p:nvPr>
            <p:ph type="title"/>
          </p:nvPr>
        </p:nvSpPr>
        <p:spPr/>
        <p:txBody>
          <a:bodyPr>
            <a:normAutofit fontScale="90000"/>
          </a:bodyPr>
          <a:lstStyle/>
          <a:p>
            <a:r>
              <a:rPr lang="en-US" altLang="zh-CN" dirty="0"/>
              <a:t>D2D: </a:t>
            </a:r>
            <a:r>
              <a:rPr lang="en-US" altLang="zh-CN" dirty="0" err="1"/>
              <a:t>Keypoint</a:t>
            </a:r>
            <a:r>
              <a:rPr lang="en-US" altLang="zh-CN" dirty="0"/>
              <a:t> Extraction with Describe to Detect Approach</a:t>
            </a:r>
            <a:endParaRPr lang="zh-CN" altLang="en-US" dirty="0"/>
          </a:p>
        </p:txBody>
      </p:sp>
      <p:sp>
        <p:nvSpPr>
          <p:cNvPr id="3" name="内容占位符 2">
            <a:extLst>
              <a:ext uri="{FF2B5EF4-FFF2-40B4-BE49-F238E27FC236}">
                <a16:creationId xmlns:a16="http://schemas.microsoft.com/office/drawing/2014/main" id="{1BBCE305-073F-A02D-6B17-71B17C12941F}"/>
              </a:ext>
            </a:extLst>
          </p:cNvPr>
          <p:cNvSpPr>
            <a:spLocks noGrp="1"/>
          </p:cNvSpPr>
          <p:nvPr>
            <p:ph idx="1"/>
          </p:nvPr>
        </p:nvSpPr>
        <p:spPr>
          <a:xfrm>
            <a:off x="820787" y="3746695"/>
            <a:ext cx="10238373" cy="3027577"/>
          </a:xfrm>
        </p:spPr>
        <p:txBody>
          <a:bodyPr>
            <a:normAutofit fontScale="92500"/>
          </a:bodyPr>
          <a:lstStyle/>
          <a:p>
            <a:pPr marL="0" indent="0">
              <a:buNone/>
            </a:pPr>
            <a:r>
              <a:rPr lang="en-US" altLang="zh-CN" sz="1800" dirty="0"/>
              <a:t>1. </a:t>
            </a:r>
            <a:r>
              <a:rPr lang="zh-CN" altLang="en-US" sz="1800" dirty="0"/>
              <a:t>依赖于现有的描述子模型：</a:t>
            </a:r>
            <a:r>
              <a:rPr lang="en-US" altLang="zh-CN" sz="1800" dirty="0"/>
              <a:t>D2D </a:t>
            </a:r>
            <a:r>
              <a:rPr lang="zh-CN" altLang="en-US" sz="1800" dirty="0"/>
              <a:t>方法依赖于已有的描述子模型来确定关键点位置。如果所使用的描述子模型本身存在局限性，比如对某些类型图像的特征捕捉不足，则</a:t>
            </a:r>
            <a:r>
              <a:rPr lang="en-US" altLang="zh-CN" sz="1800" dirty="0"/>
              <a:t>D2D </a:t>
            </a:r>
            <a:r>
              <a:rPr lang="zh-CN" altLang="en-US" sz="1800" dirty="0"/>
              <a:t>方法提取的关键点也可能不理想。</a:t>
            </a:r>
          </a:p>
          <a:p>
            <a:pPr marL="0" indent="0">
              <a:buNone/>
            </a:pPr>
            <a:r>
              <a:rPr lang="en-US" altLang="zh-CN" sz="1800" dirty="0"/>
              <a:t>2. </a:t>
            </a:r>
            <a:r>
              <a:rPr lang="zh-CN" altLang="en-US" sz="1800" dirty="0"/>
              <a:t>对图像分辨率和内容的敏感性：高分辨率和密集采样可能会使邻近的描述子难以区分，对图像的分辨率和内容有一定的敏感性，需要针对不同类型的图像进行调整。</a:t>
            </a:r>
          </a:p>
          <a:p>
            <a:pPr marL="0" indent="0">
              <a:buNone/>
            </a:pPr>
            <a:r>
              <a:rPr lang="en-US" altLang="zh-CN" sz="1800" dirty="0"/>
              <a:t>3. </a:t>
            </a:r>
            <a:r>
              <a:rPr lang="zh-CN" altLang="en-US" sz="1800" dirty="0"/>
              <a:t>计算效率：虽然 </a:t>
            </a:r>
            <a:r>
              <a:rPr lang="en-US" altLang="zh-CN" sz="1800" dirty="0"/>
              <a:t>D2D </a:t>
            </a:r>
            <a:r>
              <a:rPr lang="zh-CN" altLang="en-US" sz="1800" dirty="0"/>
              <a:t>方法在效率上有所优化，但在处理大规模任务时，如 </a:t>
            </a:r>
            <a:r>
              <a:rPr lang="en-US" altLang="zh-CN" sz="1800" dirty="0"/>
              <a:t>3D </a:t>
            </a:r>
            <a:r>
              <a:rPr lang="zh-CN" altLang="en-US" sz="1800" dirty="0"/>
              <a:t>重建，仍然面临着较大的计算成本。</a:t>
            </a:r>
          </a:p>
          <a:p>
            <a:pPr marL="0" indent="0">
              <a:buNone/>
            </a:pPr>
            <a:r>
              <a:rPr lang="en-US" altLang="zh-CN" sz="1800" dirty="0"/>
              <a:t>4. </a:t>
            </a:r>
            <a:r>
              <a:rPr lang="zh-CN" altLang="en-US" sz="1800" dirty="0"/>
              <a:t>对重复纹理和均匀区域的处理：</a:t>
            </a:r>
            <a:r>
              <a:rPr lang="en-US" altLang="zh-CN" sz="1800" dirty="0"/>
              <a:t>D2D </a:t>
            </a:r>
            <a:r>
              <a:rPr lang="zh-CN" altLang="en-US" sz="1800" dirty="0"/>
              <a:t>方法在处理重复纹理和均匀区域时会将这些区域的点识别为信息量大但不具有局部区分性的点。这可能导致在这些区域提取的关键点不够鲁棒。</a:t>
            </a:r>
          </a:p>
        </p:txBody>
      </p:sp>
      <p:pic>
        <p:nvPicPr>
          <p:cNvPr id="5" name="图片 4">
            <a:extLst>
              <a:ext uri="{FF2B5EF4-FFF2-40B4-BE49-F238E27FC236}">
                <a16:creationId xmlns:a16="http://schemas.microsoft.com/office/drawing/2014/main" id="{89CAE86A-C31E-5789-6433-907E01F59D4A}"/>
              </a:ext>
            </a:extLst>
          </p:cNvPr>
          <p:cNvPicPr>
            <a:picLocks noChangeAspect="1"/>
          </p:cNvPicPr>
          <p:nvPr/>
        </p:nvPicPr>
        <p:blipFill>
          <a:blip r:embed="rId2"/>
          <a:stretch>
            <a:fillRect/>
          </a:stretch>
        </p:blipFill>
        <p:spPr>
          <a:xfrm>
            <a:off x="2393207" y="1047044"/>
            <a:ext cx="8053446" cy="2709882"/>
          </a:xfrm>
          <a:prstGeom prst="rect">
            <a:avLst/>
          </a:prstGeom>
        </p:spPr>
      </p:pic>
    </p:spTree>
    <p:extLst>
      <p:ext uri="{BB962C8B-B14F-4D97-AF65-F5344CB8AC3E}">
        <p14:creationId xmlns:p14="http://schemas.microsoft.com/office/powerpoint/2010/main" val="1022784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E4D77F-8671-96DD-FEA2-7677B147EFFF}"/>
              </a:ext>
            </a:extLst>
          </p:cNvPr>
          <p:cNvSpPr>
            <a:spLocks noGrp="1"/>
          </p:cNvSpPr>
          <p:nvPr>
            <p:ph type="ctrTitle"/>
          </p:nvPr>
        </p:nvSpPr>
        <p:spPr>
          <a:xfrm>
            <a:off x="2225040" y="1778082"/>
            <a:ext cx="8026400" cy="2387600"/>
          </a:xfrm>
        </p:spPr>
        <p:txBody>
          <a:bodyPr/>
          <a:lstStyle/>
          <a:p>
            <a:r>
              <a:rPr lang="zh-CN" altLang="en-US" dirty="0"/>
              <a:t>基于对称结构特征的探地雷达图像模板匹配算</a:t>
            </a:r>
          </a:p>
        </p:txBody>
      </p:sp>
      <p:sp>
        <p:nvSpPr>
          <p:cNvPr id="5" name="副标题 4">
            <a:extLst>
              <a:ext uri="{FF2B5EF4-FFF2-40B4-BE49-F238E27FC236}">
                <a16:creationId xmlns:a16="http://schemas.microsoft.com/office/drawing/2014/main" id="{72EA8949-F4FC-E6D0-055D-2B9BDCA3E7C2}"/>
              </a:ext>
            </a:extLst>
          </p:cNvPr>
          <p:cNvSpPr>
            <a:spLocks noGrp="1"/>
          </p:cNvSpPr>
          <p:nvPr>
            <p:ph type="subTitle" idx="1"/>
          </p:nvPr>
        </p:nvSpPr>
        <p:spPr/>
        <p:txBody>
          <a:bodyPr/>
          <a:lstStyle/>
          <a:p>
            <a:endParaRPr lang="zh-CN" altLang="en-US" dirty="0"/>
          </a:p>
        </p:txBody>
      </p:sp>
      <p:sp>
        <p:nvSpPr>
          <p:cNvPr id="8" name="副标题 4">
            <a:extLst>
              <a:ext uri="{FF2B5EF4-FFF2-40B4-BE49-F238E27FC236}">
                <a16:creationId xmlns:a16="http://schemas.microsoft.com/office/drawing/2014/main" id="{69FAD706-CBB1-4E36-43AE-209F5DA30552}"/>
              </a:ext>
            </a:extLst>
          </p:cNvPr>
          <p:cNvSpPr txBox="1">
            <a:spLocks/>
          </p:cNvSpPr>
          <p:nvPr/>
        </p:nvSpPr>
        <p:spPr>
          <a:xfrm>
            <a:off x="96520" y="693711"/>
            <a:ext cx="9144000" cy="520532"/>
          </a:xfrm>
          <a:prstGeom prst="rect">
            <a:avLst/>
          </a:prstGeom>
        </p:spPr>
        <p:txBody>
          <a:bodyPr vert="horz" lIns="91440" tIns="45720" rIns="91440" bIns="45720" rtlCol="0">
            <a:normAutofit/>
          </a:bodyPr>
          <a:lstStyle>
            <a:lvl1pPr marL="0" indent="0" algn="ctr" defTabSz="797560" rtl="0" eaLnBrk="1" latinLnBrk="0" hangingPunct="1">
              <a:lnSpc>
                <a:spcPct val="90000"/>
              </a:lnSpc>
              <a:spcBef>
                <a:spcPts val="875"/>
              </a:spcBef>
              <a:buFont typeface="Arial" panose="020B0604020202020204" pitchFamily="34" charset="0"/>
              <a:buNone/>
              <a:defRPr sz="2800" kern="1200">
                <a:solidFill>
                  <a:schemeClr val="tx1"/>
                </a:solidFill>
                <a:latin typeface="Times New Roman" panose="02020603050405020304" pitchFamily="18" charset="0"/>
                <a:ea typeface="楷体" panose="02010609060101010101" pitchFamily="49" charset="-122"/>
                <a:cs typeface="+mn-cs"/>
              </a:defRPr>
            </a:lvl1pPr>
            <a:lvl2pPr marL="398780" indent="0" algn="ctr" defTabSz="797560" rtl="0" eaLnBrk="1" latinLnBrk="0" hangingPunct="1">
              <a:lnSpc>
                <a:spcPct val="90000"/>
              </a:lnSpc>
              <a:spcBef>
                <a:spcPts val="435"/>
              </a:spcBef>
              <a:buFont typeface="Arial" panose="020B0604020202020204" pitchFamily="34" charset="0"/>
              <a:buNone/>
              <a:defRPr sz="1745" kern="1200">
                <a:solidFill>
                  <a:schemeClr val="tx1"/>
                </a:solidFill>
                <a:latin typeface="Times New Roman" panose="02020603050405020304" pitchFamily="18" charset="0"/>
                <a:ea typeface="楷体" panose="02010609060101010101" pitchFamily="49" charset="-122"/>
                <a:cs typeface="+mn-cs"/>
              </a:defRPr>
            </a:lvl2pPr>
            <a:lvl3pPr marL="797560" indent="0" algn="ctr" defTabSz="797560" rtl="0" eaLnBrk="1" latinLnBrk="0" hangingPunct="1">
              <a:lnSpc>
                <a:spcPct val="90000"/>
              </a:lnSpc>
              <a:spcBef>
                <a:spcPts val="435"/>
              </a:spcBef>
              <a:buFont typeface="Arial" panose="020B0604020202020204" pitchFamily="34" charset="0"/>
              <a:buNone/>
              <a:defRPr sz="1570" kern="1200">
                <a:solidFill>
                  <a:schemeClr val="tx1"/>
                </a:solidFill>
                <a:latin typeface="Times New Roman" panose="02020603050405020304" pitchFamily="18" charset="0"/>
                <a:ea typeface="楷体" panose="02010609060101010101" pitchFamily="49" charset="-122"/>
                <a:cs typeface="+mn-cs"/>
              </a:defRPr>
            </a:lvl3pPr>
            <a:lvl4pPr marL="11963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4pPr>
            <a:lvl5pPr marL="159512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Times New Roman" panose="02020603050405020304" pitchFamily="18" charset="0"/>
                <a:ea typeface="楷体" panose="02010609060101010101" pitchFamily="49" charset="-122"/>
                <a:cs typeface="+mn-cs"/>
              </a:defRPr>
            </a:lvl5pPr>
            <a:lvl6pPr marL="199390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6pPr>
            <a:lvl7pPr marL="239268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7pPr>
            <a:lvl8pPr marL="279146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8pPr>
            <a:lvl9pPr marL="3190240" indent="0" algn="ctr" defTabSz="797560" rtl="0" eaLnBrk="1" latinLnBrk="0" hangingPunct="1">
              <a:lnSpc>
                <a:spcPct val="90000"/>
              </a:lnSpc>
              <a:spcBef>
                <a:spcPts val="435"/>
              </a:spcBef>
              <a:buFont typeface="Arial" panose="020B0604020202020204" pitchFamily="34" charset="0"/>
              <a:buNone/>
              <a:defRPr sz="1395"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b="1" dirty="0">
                <a:solidFill>
                  <a:srgbClr val="00B0F0"/>
                </a:solidFill>
              </a:rPr>
              <a:t>Traditional Learning</a:t>
            </a:r>
            <a:r>
              <a:rPr lang="zh-CN" altLang="en-US" b="1" dirty="0">
                <a:solidFill>
                  <a:srgbClr val="00B0F0"/>
                </a:solidFill>
              </a:rPr>
              <a:t>：</a:t>
            </a:r>
            <a:r>
              <a:rPr lang="en-US" altLang="zh-CN" b="1" dirty="0">
                <a:solidFill>
                  <a:srgbClr val="00B0F0"/>
                </a:solidFill>
              </a:rPr>
              <a:t>HOG</a:t>
            </a:r>
            <a:endParaRPr lang="zh-CN" altLang="en-US" b="1" dirty="0">
              <a:solidFill>
                <a:srgbClr val="00B0F0"/>
              </a:solidFill>
            </a:endParaRPr>
          </a:p>
        </p:txBody>
      </p:sp>
      <p:pic>
        <p:nvPicPr>
          <p:cNvPr id="3" name="图片 2">
            <a:extLst>
              <a:ext uri="{FF2B5EF4-FFF2-40B4-BE49-F238E27FC236}">
                <a16:creationId xmlns:a16="http://schemas.microsoft.com/office/drawing/2014/main" id="{62220264-2E73-9469-5586-1746BBA82AF9}"/>
              </a:ext>
            </a:extLst>
          </p:cNvPr>
          <p:cNvPicPr>
            <a:picLocks noChangeAspect="1"/>
          </p:cNvPicPr>
          <p:nvPr/>
        </p:nvPicPr>
        <p:blipFill>
          <a:blip r:embed="rId2"/>
          <a:stretch>
            <a:fillRect/>
          </a:stretch>
        </p:blipFill>
        <p:spPr>
          <a:xfrm>
            <a:off x="719098" y="1981189"/>
            <a:ext cx="10753804" cy="2895621"/>
          </a:xfrm>
          <a:prstGeom prst="rect">
            <a:avLst/>
          </a:prstGeom>
        </p:spPr>
      </p:pic>
    </p:spTree>
    <p:extLst>
      <p:ext uri="{BB962C8B-B14F-4D97-AF65-F5344CB8AC3E}">
        <p14:creationId xmlns:p14="http://schemas.microsoft.com/office/powerpoint/2010/main" val="2402223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C97A0-D783-13E5-CFE9-A5DF328446DD}"/>
              </a:ext>
            </a:extLst>
          </p:cNvPr>
          <p:cNvSpPr>
            <a:spLocks noGrp="1"/>
          </p:cNvSpPr>
          <p:nvPr>
            <p:ph type="title"/>
          </p:nvPr>
        </p:nvSpPr>
        <p:spPr/>
        <p:txBody>
          <a:bodyPr/>
          <a:lstStyle/>
          <a:p>
            <a:r>
              <a:rPr lang="zh-CN" altLang="en-US" dirty="0"/>
              <a:t>基于空间多尺度</a:t>
            </a:r>
            <a:r>
              <a:rPr lang="en-US" altLang="zh-CN" dirty="0"/>
              <a:t>HOG</a:t>
            </a:r>
            <a:r>
              <a:rPr lang="zh-CN" altLang="en-US" dirty="0"/>
              <a:t>特征的人脸表情识别方法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C06151-D858-2B72-1C0C-81ED873472D5}"/>
                  </a:ext>
                </a:extLst>
              </p:cNvPr>
              <p:cNvSpPr>
                <a:spLocks noGrp="1"/>
              </p:cNvSpPr>
              <p:nvPr>
                <p:ph idx="1"/>
              </p:nvPr>
            </p:nvSpPr>
            <p:spPr>
              <a:xfrm>
                <a:off x="449947" y="1276350"/>
                <a:ext cx="6077853" cy="4900827"/>
              </a:xfrm>
            </p:spPr>
            <p:txBody>
              <a:bodyPr>
                <a:normAutofit fontScale="92500"/>
              </a:bodyPr>
              <a:lstStyle/>
              <a:p>
                <a:r>
                  <a:rPr lang="en-US" altLang="zh-CN" sz="2000" dirty="0"/>
                  <a:t>HOG</a:t>
                </a:r>
                <a:r>
                  <a:rPr lang="zh-CN" altLang="en-US" sz="2000" dirty="0"/>
                  <a:t>算法基本流程：</a:t>
                </a:r>
                <a:endParaRPr lang="en-US" altLang="zh-CN" sz="2000" dirty="0"/>
              </a:p>
              <a:p>
                <a:r>
                  <a:rPr lang="en-US" altLang="zh-CN" sz="2000" dirty="0"/>
                  <a:t>HOG </a:t>
                </a:r>
                <a:r>
                  <a:rPr lang="zh-CN" altLang="en-US" sz="2000" dirty="0"/>
                  <a:t>算法的基本思想是通过计算目标的梯度方向分布来描述目标的形状，其具体实现步骤如下：</a:t>
                </a:r>
              </a:p>
              <a:p>
                <a:r>
                  <a:rPr lang="zh-CN" altLang="en-US" sz="2000" dirty="0"/>
                  <a:t>步骤 </a:t>
                </a:r>
                <a:r>
                  <a:rPr lang="en-US" altLang="zh-CN" sz="2000" dirty="0"/>
                  <a:t>1 </a:t>
                </a:r>
                <a:r>
                  <a:rPr lang="zh-CN" altLang="en-US" sz="2000" dirty="0"/>
                  <a:t>遍历图像每个像素点，以其为中心取 </a:t>
                </a:r>
                <a14:m>
                  <m:oMath xmlns:m="http://schemas.openxmlformats.org/officeDocument/2006/math">
                    <m:r>
                      <a:rPr lang="en-US" altLang="zh-CN" sz="2000" b="0" i="1" smtClean="0">
                        <a:latin typeface="Cambria Math" panose="02040503050406030204" pitchFamily="18" charset="0"/>
                      </a:rPr>
                      <m:t>8×8</m:t>
                    </m:r>
                  </m:oMath>
                </a14:m>
                <a:r>
                  <a:rPr lang="zh-CN" altLang="en-US" sz="2000" dirty="0"/>
                  <a:t> 像素邻域作为网格（</a:t>
                </a:r>
                <a:r>
                  <a:rPr lang="en-US" altLang="zh-CN" sz="2000" dirty="0"/>
                  <a:t>block</a:t>
                </a:r>
                <a:r>
                  <a:rPr lang="zh-CN" altLang="en-US" sz="2000" dirty="0"/>
                  <a:t>）区域。</a:t>
                </a:r>
              </a:p>
              <a:p>
                <a:endParaRPr lang="zh-CN" altLang="en-US" sz="2000" dirty="0"/>
              </a:p>
              <a:p>
                <a:r>
                  <a:rPr lang="zh-CN" altLang="en-US" sz="2000" dirty="0"/>
                  <a:t>步骤 </a:t>
                </a:r>
                <a:r>
                  <a:rPr lang="en-US" altLang="zh-CN" sz="2000" dirty="0"/>
                  <a:t>2 </a:t>
                </a:r>
                <a:r>
                  <a:rPr lang="zh-CN" altLang="en-US" sz="2000" dirty="0"/>
                  <a:t>将每个网格（</a:t>
                </a:r>
                <a:r>
                  <a:rPr lang="en-US" altLang="zh-CN" sz="2000" dirty="0"/>
                  <a:t>block</a:t>
                </a:r>
                <a:r>
                  <a:rPr lang="zh-CN" altLang="en-US" sz="2000" dirty="0"/>
                  <a:t>）区域平均分成 </a:t>
                </a:r>
                <a:r>
                  <a:rPr lang="en-US" altLang="zh-CN" sz="2000" dirty="0"/>
                  <a:t>4 </a:t>
                </a:r>
                <a:r>
                  <a:rPr lang="zh-CN" altLang="en-US" sz="2000" dirty="0"/>
                  <a:t>个大小相等的块单元 </a:t>
                </a:r>
                <a:r>
                  <a:rPr lang="en-US" altLang="zh-CN" sz="2000" dirty="0"/>
                  <a:t>(cell), </a:t>
                </a:r>
                <a:r>
                  <a:rPr lang="zh-CN" altLang="en-US" sz="2000" dirty="0"/>
                  <a:t>每个单元的大小是 </a:t>
                </a:r>
                <a14:m>
                  <m:oMath xmlns:m="http://schemas.openxmlformats.org/officeDocument/2006/math">
                    <m:r>
                      <a:rPr lang="en-US" altLang="zh-CN" sz="2000" i="1">
                        <a:latin typeface="Cambria Math" panose="02040503050406030204" pitchFamily="18" charset="0"/>
                      </a:rPr>
                      <m:t>4</m:t>
                    </m:r>
                    <m:r>
                      <a:rPr lang="en-US" altLang="zh-CN" sz="2000" b="0" i="1" smtClean="0">
                        <a:latin typeface="Cambria Math" panose="02040503050406030204" pitchFamily="18" charset="0"/>
                      </a:rPr>
                      <m:t>×4</m:t>
                    </m:r>
                  </m:oMath>
                </a14:m>
                <a:r>
                  <a:rPr lang="zh-CN" altLang="en-US" sz="2000" dirty="0"/>
                  <a:t>个像素。</a:t>
                </a:r>
              </a:p>
              <a:p>
                <a:pPr marL="0" indent="0">
                  <a:buNone/>
                </a:pPr>
                <a:endParaRPr lang="zh-CN" altLang="en-US" sz="2000" dirty="0"/>
              </a:p>
              <a:p>
                <a:r>
                  <a:rPr lang="zh-CN" altLang="en-US" sz="2000" dirty="0"/>
                  <a:t>步骤 </a:t>
                </a:r>
                <a:r>
                  <a:rPr lang="en-US" altLang="zh-CN" sz="2000" dirty="0"/>
                  <a:t>3 </a:t>
                </a:r>
                <a:r>
                  <a:rPr lang="zh-CN" altLang="en-US" sz="2000" dirty="0"/>
                  <a:t>利用一维微分模板 </a:t>
                </a:r>
                <a14:m>
                  <m:oMath xmlns:m="http://schemas.openxmlformats.org/officeDocument/2006/math">
                    <m:r>
                      <a:rPr lang="en-US" altLang="zh-CN" sz="2000" b="0" i="1" smtClean="0">
                        <a:latin typeface="Cambria Math" panose="02040503050406030204" pitchFamily="18" charset="0"/>
                      </a:rPr>
                      <m:t>[−1,0,1]</m:t>
                    </m:r>
                  </m:oMath>
                </a14:m>
                <a:r>
                  <a:rPr lang="zh-CN" altLang="en-US" sz="2000" dirty="0"/>
                  <a:t> 计算所有单元 </a:t>
                </a:r>
                <a:r>
                  <a:rPr lang="en-US" altLang="zh-CN" sz="2000" dirty="0"/>
                  <a:t>(cell) </a:t>
                </a:r>
                <a:r>
                  <a:rPr lang="zh-CN" altLang="en-US" sz="2000" dirty="0"/>
                  <a:t>中的每一个像素的梯度幅值和梯度方向</a:t>
                </a:r>
                <a:r>
                  <a:rPr lang="en-US" altLang="zh-CN" sz="2000" dirty="0"/>
                  <a:t>, </a:t>
                </a:r>
                <a:r>
                  <a:rPr lang="zh-CN" altLang="en-US" sz="2000" dirty="0"/>
                  <a:t>如式 </a:t>
                </a:r>
                <a:r>
                  <a:rPr lang="en-US" altLang="zh-CN" sz="2000" dirty="0"/>
                  <a:t>(1)</a:t>
                </a:r>
                <a:r>
                  <a:rPr lang="zh-CN" altLang="en-US" sz="2000" dirty="0"/>
                  <a:t>、式（</a:t>
                </a:r>
                <a:r>
                  <a:rPr lang="en-US" altLang="zh-CN" sz="2000" dirty="0"/>
                  <a:t>2</a:t>
                </a:r>
                <a:r>
                  <a:rPr lang="zh-CN" altLang="en-US" sz="2000" dirty="0"/>
                  <a:t>）所示</a:t>
                </a:r>
                <a:r>
                  <a:rPr lang="en-US" altLang="zh-CN" sz="2000" dirty="0"/>
                  <a:t>, </a:t>
                </a:r>
                <a:r>
                  <a:rPr lang="zh-CN" altLang="en-US" sz="2000" dirty="0"/>
                  <a:t>其中 </a:t>
                </a:r>
                <a14:m>
                  <m:oMath xmlns:m="http://schemas.openxmlformats.org/officeDocument/2006/math">
                    <m:r>
                      <a:rPr lang="en-US" altLang="zh-CN" sz="2000" b="0" i="1" smtClean="0">
                        <a:latin typeface="Cambria Math" panose="02040503050406030204" pitchFamily="18" charset="0"/>
                      </a:rPr>
                      <m:t>𝐼</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代表图像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 坐标的像素值</a:t>
                </a:r>
                <a:r>
                  <a:rPr lang="en-US" altLang="zh-CN" sz="2000" dirty="0"/>
                  <a:t>, </a:t>
                </a:r>
                <a14:m>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为梯度幅值</a:t>
                </a:r>
                <a:r>
                  <a:rPr lang="en-US" altLang="zh-CN" sz="2000" dirty="0"/>
                  <a:t>, </a:t>
                </a:r>
                <a14:m>
                  <m:oMath xmlns:m="http://schemas.openxmlformats.org/officeDocument/2006/math">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为梯度方向。</a:t>
                </a:r>
              </a:p>
            </p:txBody>
          </p:sp>
        </mc:Choice>
        <mc:Fallback xmlns="">
          <p:sp>
            <p:nvSpPr>
              <p:cNvPr id="3" name="内容占位符 2">
                <a:extLst>
                  <a:ext uri="{FF2B5EF4-FFF2-40B4-BE49-F238E27FC236}">
                    <a16:creationId xmlns:a16="http://schemas.microsoft.com/office/drawing/2014/main" id="{49C06151-D858-2B72-1C0C-81ED873472D5}"/>
                  </a:ext>
                </a:extLst>
              </p:cNvPr>
              <p:cNvSpPr>
                <a:spLocks noGrp="1" noRot="1" noChangeAspect="1" noMove="1" noResize="1" noEditPoints="1" noAdjustHandles="1" noChangeArrowheads="1" noChangeShapeType="1" noTextEdit="1"/>
              </p:cNvSpPr>
              <p:nvPr>
                <p:ph idx="1"/>
              </p:nvPr>
            </p:nvSpPr>
            <p:spPr>
              <a:xfrm>
                <a:off x="449947" y="1276350"/>
                <a:ext cx="6077853" cy="4900827"/>
              </a:xfrm>
              <a:blipFill>
                <a:blip r:embed="rId3"/>
                <a:stretch>
                  <a:fillRect l="-802" t="-995" r="-100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93104E6-AE72-C11B-EAAE-8DFDB03CC68C}"/>
              </a:ext>
            </a:extLst>
          </p:cNvPr>
          <p:cNvPicPr>
            <a:picLocks noChangeAspect="1"/>
          </p:cNvPicPr>
          <p:nvPr/>
        </p:nvPicPr>
        <p:blipFill>
          <a:blip r:embed="rId4"/>
          <a:stretch>
            <a:fillRect/>
          </a:stretch>
        </p:blipFill>
        <p:spPr>
          <a:xfrm>
            <a:off x="6382825" y="2128520"/>
            <a:ext cx="5848248" cy="3312160"/>
          </a:xfrm>
          <a:prstGeom prst="rect">
            <a:avLst/>
          </a:prstGeom>
        </p:spPr>
      </p:pic>
      <p:pic>
        <p:nvPicPr>
          <p:cNvPr id="7" name="图片 6">
            <a:extLst>
              <a:ext uri="{FF2B5EF4-FFF2-40B4-BE49-F238E27FC236}">
                <a16:creationId xmlns:a16="http://schemas.microsoft.com/office/drawing/2014/main" id="{02AB8EAE-5F74-8B87-67DC-602693A4B246}"/>
              </a:ext>
            </a:extLst>
          </p:cNvPr>
          <p:cNvPicPr>
            <a:picLocks noChangeAspect="1"/>
          </p:cNvPicPr>
          <p:nvPr/>
        </p:nvPicPr>
        <p:blipFill>
          <a:blip r:embed="rId5"/>
          <a:stretch>
            <a:fillRect/>
          </a:stretch>
        </p:blipFill>
        <p:spPr>
          <a:xfrm>
            <a:off x="3697600" y="6177177"/>
            <a:ext cx="1352560" cy="261939"/>
          </a:xfrm>
          <a:prstGeom prst="rect">
            <a:avLst/>
          </a:prstGeom>
        </p:spPr>
      </p:pic>
      <p:pic>
        <p:nvPicPr>
          <p:cNvPr id="9" name="图片 8">
            <a:extLst>
              <a:ext uri="{FF2B5EF4-FFF2-40B4-BE49-F238E27FC236}">
                <a16:creationId xmlns:a16="http://schemas.microsoft.com/office/drawing/2014/main" id="{7AE9F8D7-0EAB-950D-FEFE-C58145FB2F7A}"/>
              </a:ext>
            </a:extLst>
          </p:cNvPr>
          <p:cNvPicPr>
            <a:picLocks noChangeAspect="1"/>
          </p:cNvPicPr>
          <p:nvPr/>
        </p:nvPicPr>
        <p:blipFill>
          <a:blip r:embed="rId6"/>
          <a:stretch>
            <a:fillRect/>
          </a:stretch>
        </p:blipFill>
        <p:spPr>
          <a:xfrm>
            <a:off x="4633420" y="6188235"/>
            <a:ext cx="4510120" cy="357190"/>
          </a:xfrm>
          <a:prstGeom prst="rect">
            <a:avLst/>
          </a:prstGeom>
        </p:spPr>
      </p:pic>
      <p:pic>
        <p:nvPicPr>
          <p:cNvPr id="11" name="图片 10">
            <a:extLst>
              <a:ext uri="{FF2B5EF4-FFF2-40B4-BE49-F238E27FC236}">
                <a16:creationId xmlns:a16="http://schemas.microsoft.com/office/drawing/2014/main" id="{B431C275-066E-50BB-B6F9-FBC3AEF3382E}"/>
              </a:ext>
            </a:extLst>
          </p:cNvPr>
          <p:cNvPicPr>
            <a:picLocks noChangeAspect="1"/>
          </p:cNvPicPr>
          <p:nvPr/>
        </p:nvPicPr>
        <p:blipFill>
          <a:blip r:embed="rId7"/>
          <a:stretch>
            <a:fillRect/>
          </a:stretch>
        </p:blipFill>
        <p:spPr>
          <a:xfrm>
            <a:off x="7006736" y="5589375"/>
            <a:ext cx="3471888" cy="500066"/>
          </a:xfrm>
          <a:prstGeom prst="rect">
            <a:avLst/>
          </a:prstGeom>
        </p:spPr>
      </p:pic>
    </p:spTree>
    <p:extLst>
      <p:ext uri="{BB962C8B-B14F-4D97-AF65-F5344CB8AC3E}">
        <p14:creationId xmlns:p14="http://schemas.microsoft.com/office/powerpoint/2010/main" val="156643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1CF16-80D1-3A80-AE6D-CFACF641AEE3}"/>
              </a:ext>
            </a:extLst>
          </p:cNvPr>
          <p:cNvSpPr>
            <a:spLocks noGrp="1"/>
          </p:cNvSpPr>
          <p:nvPr>
            <p:ph type="title"/>
          </p:nvPr>
        </p:nvSpPr>
        <p:spPr/>
        <p:txBody>
          <a:bodyPr/>
          <a:lstStyle/>
          <a:p>
            <a:r>
              <a:rPr lang="zh-CN" altLang="en-US" dirty="0"/>
              <a:t>基于空间多尺度</a:t>
            </a:r>
            <a:r>
              <a:rPr lang="en-US" altLang="zh-CN" dirty="0"/>
              <a:t>HOG</a:t>
            </a:r>
            <a:r>
              <a:rPr lang="zh-CN" altLang="en-US" dirty="0"/>
              <a:t>特征的人脸表情识别方法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40423D-7308-C09E-8033-CD82024D45A4}"/>
                  </a:ext>
                </a:extLst>
              </p:cNvPr>
              <p:cNvSpPr>
                <a:spLocks noGrp="1"/>
              </p:cNvSpPr>
              <p:nvPr>
                <p:ph idx="1"/>
              </p:nvPr>
            </p:nvSpPr>
            <p:spPr>
              <a:xfrm>
                <a:off x="449947" y="1276350"/>
                <a:ext cx="5005973" cy="4900827"/>
              </a:xfrm>
            </p:spPr>
            <p:txBody>
              <a:bodyPr>
                <a:normAutofit/>
              </a:bodyPr>
              <a:lstStyle/>
              <a:p>
                <a:r>
                  <a:rPr lang="zh-CN" altLang="en-US" sz="1800" dirty="0"/>
                  <a:t>步骤 </a:t>
                </a:r>
                <a:r>
                  <a:rPr lang="en-US" altLang="zh-CN" sz="1800" dirty="0"/>
                  <a:t>5 </a:t>
                </a:r>
                <a:r>
                  <a:rPr lang="zh-CN" altLang="en-US" sz="1800" dirty="0"/>
                  <a:t>：计算得到单元（</a:t>
                </a:r>
                <a:r>
                  <a:rPr lang="en-US" altLang="zh-CN" sz="1800" dirty="0"/>
                  <a:t>cell</a:t>
                </a:r>
                <a:r>
                  <a:rPr lang="zh-CN" altLang="en-US" sz="1800" dirty="0"/>
                  <a:t>）的 </a:t>
                </a:r>
                <a:r>
                  <a:rPr lang="en-US" altLang="zh-CN" sz="1800" dirty="0"/>
                  <a:t>8 </a:t>
                </a:r>
                <a:r>
                  <a:rPr lang="zh-CN" altLang="en-US" sz="1800" dirty="0"/>
                  <a:t>维梯度方向直方图后，将一个网格（</a:t>
                </a:r>
                <a:r>
                  <a:rPr lang="en-US" altLang="zh-CN" sz="1800" dirty="0"/>
                  <a:t>block</a:t>
                </a:r>
                <a:r>
                  <a:rPr lang="zh-CN" altLang="en-US" sz="1800" dirty="0"/>
                  <a:t>）区域中 </a:t>
                </a:r>
                <a:r>
                  <a:rPr lang="en-US" altLang="zh-CN" sz="1800" dirty="0"/>
                  <a:t>4 </a:t>
                </a:r>
                <a:r>
                  <a:rPr lang="zh-CN" altLang="en-US" sz="1800" dirty="0"/>
                  <a:t>个单元（</a:t>
                </a:r>
                <a:r>
                  <a:rPr lang="en-US" altLang="zh-CN" sz="1800" dirty="0"/>
                  <a:t>cell</a:t>
                </a:r>
                <a:r>
                  <a:rPr lang="zh-CN" altLang="en-US" sz="1800" dirty="0"/>
                  <a:t>）的梯度方向直方图连接起来</a:t>
                </a:r>
                <a:r>
                  <a:rPr lang="en-US" altLang="zh-CN" sz="1800" dirty="0"/>
                  <a:t>, </a:t>
                </a:r>
                <a:r>
                  <a:rPr lang="zh-CN" altLang="en-US" sz="1800" dirty="0"/>
                  <a:t>得到一个网格（</a:t>
                </a:r>
                <a:r>
                  <a:rPr lang="en-US" altLang="zh-CN" sz="1800" dirty="0"/>
                  <a:t>block</a:t>
                </a:r>
                <a:r>
                  <a:rPr lang="zh-CN" altLang="en-US" sz="1800" dirty="0"/>
                  <a:t>）区域的 </a:t>
                </a:r>
                <a14:m>
                  <m:oMath xmlns:m="http://schemas.openxmlformats.org/officeDocument/2006/math">
                    <m:r>
                      <a:rPr lang="en-US" altLang="zh-CN" sz="1800" b="0" i="1" smtClean="0">
                        <a:latin typeface="Cambria Math" panose="02040503050406030204" pitchFamily="18" charset="0"/>
                      </a:rPr>
                      <m:t>4×8=32</m:t>
                    </m:r>
                  </m:oMath>
                </a14:m>
                <a:r>
                  <a:rPr lang="zh-CN" altLang="en-US" sz="1800" dirty="0"/>
                  <a:t> 维的梯度方向直方图特征。连接所有网格（</a:t>
                </a:r>
                <a:r>
                  <a:rPr lang="en-US" altLang="zh-CN" sz="1800" dirty="0"/>
                  <a:t>block</a:t>
                </a:r>
                <a:r>
                  <a:rPr lang="zh-CN" altLang="en-US" sz="1800" dirty="0"/>
                  <a:t>）区域的直方图特征</a:t>
                </a:r>
                <a:r>
                  <a:rPr lang="en-US" altLang="zh-CN" sz="1800" dirty="0"/>
                  <a:t>, </a:t>
                </a:r>
                <a:r>
                  <a:rPr lang="zh-CN" altLang="en-US" sz="1800" dirty="0"/>
                  <a:t>并采用 </a:t>
                </a:r>
                <a:r>
                  <a:rPr lang="en-US" altLang="zh-CN" sz="1800" dirty="0"/>
                  <a:t>L2-norm </a:t>
                </a:r>
                <a:r>
                  <a:rPr lang="zh-CN" altLang="en-US" sz="1800" dirty="0"/>
                  <a:t>归一化</a:t>
                </a:r>
                <a:r>
                  <a:rPr lang="en-US" altLang="zh-CN" sz="1800" dirty="0"/>
                  <a:t>, </a:t>
                </a:r>
                <a:r>
                  <a:rPr lang="zh-CN" altLang="en-US" sz="1800" dirty="0"/>
                  <a:t>得到最终 </a:t>
                </a:r>
                <a:r>
                  <a:rPr lang="en-US" altLang="zh-CN" sz="1800" dirty="0"/>
                  <a:t>HOG</a:t>
                </a:r>
                <a:r>
                  <a:rPr lang="zh-CN" altLang="en-US" sz="1800" dirty="0"/>
                  <a:t>特征。一幅大小为 </a:t>
                </a:r>
                <a14:m>
                  <m:oMath xmlns:m="http://schemas.openxmlformats.org/officeDocument/2006/math">
                    <m:r>
                      <a:rPr lang="en-US" altLang="zh-CN" sz="1800" b="0" i="1" smtClean="0">
                        <a:latin typeface="Cambria Math" panose="02040503050406030204" pitchFamily="18" charset="0"/>
                      </a:rPr>
                      <m:t>128×128</m:t>
                    </m:r>
                  </m:oMath>
                </a14:m>
                <a:r>
                  <a:rPr lang="zh-CN" altLang="en-US" sz="1800" dirty="0"/>
                  <a:t> 的图像</a:t>
                </a:r>
                <a:r>
                  <a:rPr lang="en-US" altLang="zh-CN" sz="1800" dirty="0"/>
                  <a:t>, </a:t>
                </a:r>
                <a:r>
                  <a:rPr lang="zh-CN" altLang="en-US" sz="1800" dirty="0"/>
                  <a:t>可以分为 </a:t>
                </a:r>
                <a14:m>
                  <m:oMath xmlns:m="http://schemas.openxmlformats.org/officeDocument/2006/math">
                    <m:r>
                      <a:rPr lang="en-US" altLang="zh-CN" sz="1800" b="0" i="1" smtClean="0">
                        <a:latin typeface="Cambria Math" panose="02040503050406030204" pitchFamily="18" charset="0"/>
                      </a:rPr>
                      <m:t>16×16=256</m:t>
                    </m:r>
                  </m:oMath>
                </a14:m>
                <a:r>
                  <a:rPr lang="zh-CN" altLang="en-US" sz="1800" dirty="0"/>
                  <a:t>个无重叠网格（</a:t>
                </a:r>
                <a:r>
                  <a:rPr lang="en-US" altLang="zh-CN" sz="1800" dirty="0"/>
                  <a:t>block</a:t>
                </a:r>
                <a:r>
                  <a:rPr lang="zh-CN" altLang="en-US" sz="1800" dirty="0"/>
                  <a:t>）区域，其 </a:t>
                </a:r>
                <a:r>
                  <a:rPr lang="en-US" altLang="zh-CN" sz="1800" dirty="0"/>
                  <a:t>HOG </a:t>
                </a:r>
                <a:r>
                  <a:rPr lang="zh-CN" altLang="en-US" sz="1800" dirty="0"/>
                  <a:t>特征向量长度为</a:t>
                </a:r>
                <a14:m>
                  <m:oMath xmlns:m="http://schemas.openxmlformats.org/officeDocument/2006/math">
                    <m:r>
                      <a:rPr lang="en-US" altLang="zh-CN" sz="1800" b="0" i="1" smtClean="0">
                        <a:latin typeface="Cambria Math" panose="02040503050406030204" pitchFamily="18" charset="0"/>
                      </a:rPr>
                      <m:t>256×32=8192</m:t>
                    </m:r>
                  </m:oMath>
                </a14:m>
                <a:r>
                  <a:rPr lang="zh-CN" altLang="en-US" sz="1800" dirty="0"/>
                  <a:t> 。</a:t>
                </a:r>
              </a:p>
            </p:txBody>
          </p:sp>
        </mc:Choice>
        <mc:Fallback xmlns="">
          <p:sp>
            <p:nvSpPr>
              <p:cNvPr id="3" name="内容占位符 2">
                <a:extLst>
                  <a:ext uri="{FF2B5EF4-FFF2-40B4-BE49-F238E27FC236}">
                    <a16:creationId xmlns:a16="http://schemas.microsoft.com/office/drawing/2014/main" id="{0740423D-7308-C09E-8033-CD82024D45A4}"/>
                  </a:ext>
                </a:extLst>
              </p:cNvPr>
              <p:cNvSpPr>
                <a:spLocks noGrp="1" noRot="1" noChangeAspect="1" noMove="1" noResize="1" noEditPoints="1" noAdjustHandles="1" noChangeArrowheads="1" noChangeShapeType="1" noTextEdit="1"/>
              </p:cNvSpPr>
              <p:nvPr>
                <p:ph idx="1"/>
              </p:nvPr>
            </p:nvSpPr>
            <p:spPr>
              <a:xfrm>
                <a:off x="449947" y="1276350"/>
                <a:ext cx="5005973" cy="4900827"/>
              </a:xfrm>
              <a:blipFill>
                <a:blip r:embed="rId2"/>
                <a:stretch>
                  <a:fillRect l="-853" t="-746" r="-97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947E2F-2FD0-D850-BBDA-E3E7DCAAEF70}"/>
              </a:ext>
            </a:extLst>
          </p:cNvPr>
          <p:cNvPicPr>
            <a:picLocks noChangeAspect="1"/>
          </p:cNvPicPr>
          <p:nvPr/>
        </p:nvPicPr>
        <p:blipFill>
          <a:blip r:embed="rId3"/>
          <a:stretch>
            <a:fillRect/>
          </a:stretch>
        </p:blipFill>
        <p:spPr>
          <a:xfrm>
            <a:off x="5673725" y="923925"/>
            <a:ext cx="6381750" cy="5934075"/>
          </a:xfrm>
          <a:prstGeom prst="rect">
            <a:avLst/>
          </a:prstGeom>
        </p:spPr>
      </p:pic>
    </p:spTree>
    <p:extLst>
      <p:ext uri="{BB962C8B-B14F-4D97-AF65-F5344CB8AC3E}">
        <p14:creationId xmlns:p14="http://schemas.microsoft.com/office/powerpoint/2010/main" val="1368581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268EA-4CBF-35DE-DFCC-F313951CCF2F}"/>
              </a:ext>
            </a:extLst>
          </p:cNvPr>
          <p:cNvSpPr>
            <a:spLocks noGrp="1"/>
          </p:cNvSpPr>
          <p:nvPr>
            <p:ph type="title"/>
          </p:nvPr>
        </p:nvSpPr>
        <p:spPr/>
        <p:txBody>
          <a:bodyPr/>
          <a:lstStyle/>
          <a:p>
            <a:r>
              <a:rPr lang="zh-CN" altLang="en-US" dirty="0"/>
              <a:t>基于空间多尺度</a:t>
            </a:r>
            <a:r>
              <a:rPr lang="en-US" altLang="zh-CN" dirty="0"/>
              <a:t>HOG</a:t>
            </a:r>
            <a:r>
              <a:rPr lang="zh-CN" altLang="en-US" dirty="0"/>
              <a:t>特征的人脸表情识别方法</a:t>
            </a:r>
          </a:p>
        </p:txBody>
      </p:sp>
      <p:sp>
        <p:nvSpPr>
          <p:cNvPr id="3" name="内容占位符 2">
            <a:extLst>
              <a:ext uri="{FF2B5EF4-FFF2-40B4-BE49-F238E27FC236}">
                <a16:creationId xmlns:a16="http://schemas.microsoft.com/office/drawing/2014/main" id="{BE73FD2F-03C8-141E-A05C-F9999153E43A}"/>
              </a:ext>
            </a:extLst>
          </p:cNvPr>
          <p:cNvSpPr>
            <a:spLocks noGrp="1"/>
          </p:cNvSpPr>
          <p:nvPr>
            <p:ph idx="1"/>
          </p:nvPr>
        </p:nvSpPr>
        <p:spPr/>
        <p:txBody>
          <a:bodyPr/>
          <a:lstStyle/>
          <a:p>
            <a:r>
              <a:rPr lang="zh-CN" altLang="en-US" dirty="0"/>
              <a:t>空间多尺度</a:t>
            </a:r>
            <a:r>
              <a:rPr lang="en-US" altLang="zh-CN" dirty="0"/>
              <a:t>HOG</a:t>
            </a:r>
            <a:r>
              <a:rPr lang="zh-CN" altLang="en-US" dirty="0"/>
              <a:t>特征的算法改进：</a:t>
            </a:r>
            <a:endParaRPr lang="en-US" altLang="zh-CN" dirty="0"/>
          </a:p>
          <a:p>
            <a:r>
              <a:rPr lang="zh-CN" altLang="en-US" dirty="0"/>
              <a:t>考虑原始梯度算子的单一性，本文</a:t>
            </a:r>
            <a:r>
              <a:rPr lang="zh-CN" altLang="en-US" i="1" dirty="0"/>
              <a:t>采用</a:t>
            </a:r>
            <a:r>
              <a:rPr lang="en-US" altLang="zh-CN" i="1" dirty="0"/>
              <a:t>canny</a:t>
            </a:r>
            <a:r>
              <a:rPr lang="zh-CN" altLang="en-US" i="1" dirty="0"/>
              <a:t>模板</a:t>
            </a:r>
            <a:r>
              <a:rPr lang="zh-CN" altLang="en-US" dirty="0"/>
              <a:t>计算梯度幅值和梯度方向：</a:t>
            </a:r>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DF074F0E-F932-0A94-4B87-5CE4B51013F1}"/>
              </a:ext>
            </a:extLst>
          </p:cNvPr>
          <p:cNvPicPr>
            <a:picLocks noChangeAspect="1"/>
          </p:cNvPicPr>
          <p:nvPr/>
        </p:nvPicPr>
        <p:blipFill>
          <a:blip r:embed="rId2"/>
          <a:stretch>
            <a:fillRect/>
          </a:stretch>
        </p:blipFill>
        <p:spPr>
          <a:xfrm>
            <a:off x="2993208" y="4072855"/>
            <a:ext cx="6357984" cy="2586056"/>
          </a:xfrm>
          <a:prstGeom prst="rect">
            <a:avLst/>
          </a:prstGeom>
        </p:spPr>
      </p:pic>
      <p:pic>
        <p:nvPicPr>
          <p:cNvPr id="12" name="图片 11">
            <a:extLst>
              <a:ext uri="{FF2B5EF4-FFF2-40B4-BE49-F238E27FC236}">
                <a16:creationId xmlns:a16="http://schemas.microsoft.com/office/drawing/2014/main" id="{A82E3247-80E1-93AB-6B92-C590E3A97A56}"/>
              </a:ext>
            </a:extLst>
          </p:cNvPr>
          <p:cNvPicPr>
            <a:picLocks noChangeAspect="1"/>
          </p:cNvPicPr>
          <p:nvPr/>
        </p:nvPicPr>
        <p:blipFill>
          <a:blip r:embed="rId3"/>
          <a:stretch>
            <a:fillRect/>
          </a:stretch>
        </p:blipFill>
        <p:spPr>
          <a:xfrm>
            <a:off x="2703585" y="2250753"/>
            <a:ext cx="7190802" cy="1446459"/>
          </a:xfrm>
          <a:prstGeom prst="rect">
            <a:avLst/>
          </a:prstGeom>
        </p:spPr>
      </p:pic>
      <p:sp>
        <p:nvSpPr>
          <p:cNvPr id="13" name="箭头: 下 12">
            <a:extLst>
              <a:ext uri="{FF2B5EF4-FFF2-40B4-BE49-F238E27FC236}">
                <a16:creationId xmlns:a16="http://schemas.microsoft.com/office/drawing/2014/main" id="{BBE25B97-FF5B-E825-9DFE-3E72F4A393C1}"/>
              </a:ext>
            </a:extLst>
          </p:cNvPr>
          <p:cNvSpPr/>
          <p:nvPr/>
        </p:nvSpPr>
        <p:spPr>
          <a:xfrm>
            <a:off x="6075359" y="3536081"/>
            <a:ext cx="447254" cy="431800"/>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181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3646E-58AA-CCB0-DD41-5DA5E71CA5CB}"/>
              </a:ext>
            </a:extLst>
          </p:cNvPr>
          <p:cNvSpPr>
            <a:spLocks noGrp="1"/>
          </p:cNvSpPr>
          <p:nvPr>
            <p:ph type="title"/>
          </p:nvPr>
        </p:nvSpPr>
        <p:spPr/>
        <p:txBody>
          <a:bodyPr/>
          <a:lstStyle/>
          <a:p>
            <a:r>
              <a:rPr lang="zh-CN" altLang="en-US" dirty="0"/>
              <a:t>基于空间多尺度</a:t>
            </a:r>
            <a:r>
              <a:rPr lang="en-US" altLang="zh-CN" dirty="0"/>
              <a:t>HOG</a:t>
            </a:r>
            <a:r>
              <a:rPr lang="zh-CN" altLang="en-US" dirty="0"/>
              <a:t>特征的人脸表情识别方法</a:t>
            </a:r>
          </a:p>
        </p:txBody>
      </p:sp>
      <p:sp>
        <p:nvSpPr>
          <p:cNvPr id="3" name="内容占位符 2">
            <a:extLst>
              <a:ext uri="{FF2B5EF4-FFF2-40B4-BE49-F238E27FC236}">
                <a16:creationId xmlns:a16="http://schemas.microsoft.com/office/drawing/2014/main" id="{C041E6B2-2CE8-C6DF-20AB-901681C53049}"/>
              </a:ext>
            </a:extLst>
          </p:cNvPr>
          <p:cNvSpPr>
            <a:spLocks noGrp="1"/>
          </p:cNvSpPr>
          <p:nvPr>
            <p:ph idx="1"/>
          </p:nvPr>
        </p:nvSpPr>
        <p:spPr/>
        <p:txBody>
          <a:bodyPr/>
          <a:lstStyle/>
          <a:p>
            <a:r>
              <a:rPr lang="zh-CN" altLang="en-US" dirty="0"/>
              <a:t>采用 </a:t>
            </a:r>
            <a:r>
              <a:rPr lang="en-US" altLang="zh-CN" dirty="0"/>
              <a:t>canny </a:t>
            </a:r>
            <a:r>
              <a:rPr lang="zh-CN" altLang="en-US" dirty="0"/>
              <a:t>算子计算的梯度幅值图像</a:t>
            </a:r>
            <a:r>
              <a:rPr lang="en-US" altLang="zh-CN" dirty="0"/>
              <a:t>:</a:t>
            </a:r>
            <a:endParaRPr lang="zh-CN" altLang="en-US" dirty="0"/>
          </a:p>
        </p:txBody>
      </p:sp>
      <p:pic>
        <p:nvPicPr>
          <p:cNvPr id="5" name="图片 4">
            <a:extLst>
              <a:ext uri="{FF2B5EF4-FFF2-40B4-BE49-F238E27FC236}">
                <a16:creationId xmlns:a16="http://schemas.microsoft.com/office/drawing/2014/main" id="{7D0C0259-1BF7-2EB7-8904-1C32C3899B2A}"/>
              </a:ext>
            </a:extLst>
          </p:cNvPr>
          <p:cNvPicPr>
            <a:picLocks noChangeAspect="1"/>
          </p:cNvPicPr>
          <p:nvPr/>
        </p:nvPicPr>
        <p:blipFill>
          <a:blip r:embed="rId2"/>
          <a:srcRect l="17500" t="3592" r="8291"/>
          <a:stretch/>
        </p:blipFill>
        <p:spPr>
          <a:xfrm>
            <a:off x="5010919" y="2270760"/>
            <a:ext cx="7181081" cy="4045638"/>
          </a:xfrm>
          <a:prstGeom prst="rect">
            <a:avLst/>
          </a:prstGeom>
        </p:spPr>
      </p:pic>
      <p:pic>
        <p:nvPicPr>
          <p:cNvPr id="7" name="图片 6">
            <a:extLst>
              <a:ext uri="{FF2B5EF4-FFF2-40B4-BE49-F238E27FC236}">
                <a16:creationId xmlns:a16="http://schemas.microsoft.com/office/drawing/2014/main" id="{C53C4ECF-DA3F-C36A-ECF7-6F6DBD6FE1B0}"/>
              </a:ext>
            </a:extLst>
          </p:cNvPr>
          <p:cNvPicPr>
            <a:picLocks noChangeAspect="1"/>
          </p:cNvPicPr>
          <p:nvPr/>
        </p:nvPicPr>
        <p:blipFill>
          <a:blip r:embed="rId3"/>
          <a:stretch>
            <a:fillRect/>
          </a:stretch>
        </p:blipFill>
        <p:spPr>
          <a:xfrm>
            <a:off x="147320" y="3726763"/>
            <a:ext cx="4791110" cy="1514486"/>
          </a:xfrm>
          <a:prstGeom prst="rect">
            <a:avLst/>
          </a:prstGeom>
        </p:spPr>
      </p:pic>
      <p:sp>
        <p:nvSpPr>
          <p:cNvPr id="8" name="文本框 7">
            <a:extLst>
              <a:ext uri="{FF2B5EF4-FFF2-40B4-BE49-F238E27FC236}">
                <a16:creationId xmlns:a16="http://schemas.microsoft.com/office/drawing/2014/main" id="{5473E08C-6D38-515B-072D-08BA062697FD}"/>
              </a:ext>
            </a:extLst>
          </p:cNvPr>
          <p:cNvSpPr txBox="1"/>
          <p:nvPr/>
        </p:nvSpPr>
        <p:spPr>
          <a:xfrm>
            <a:off x="1366520" y="2270760"/>
            <a:ext cx="3262432" cy="400110"/>
          </a:xfrm>
          <a:prstGeom prst="rect">
            <a:avLst/>
          </a:prstGeom>
          <a:noFill/>
        </p:spPr>
        <p:txBody>
          <a:bodyPr wrap="none" rtlCol="0">
            <a:spAutoFit/>
          </a:bodyPr>
          <a:lstStyle/>
          <a:p>
            <a:r>
              <a:rPr lang="zh-CN" altLang="en-US" sz="2000" b="1" dirty="0">
                <a:solidFill>
                  <a:srgbClr val="00B0F0"/>
                </a:solidFill>
                <a:latin typeface="楷体" panose="02010609060101010101" pitchFamily="49" charset="-122"/>
                <a:ea typeface="楷体" panose="02010609060101010101" pitchFamily="49" charset="-122"/>
              </a:rPr>
              <a:t>效果远超其他算法的性能！</a:t>
            </a:r>
          </a:p>
        </p:txBody>
      </p:sp>
      <p:sp>
        <p:nvSpPr>
          <p:cNvPr id="9" name="箭头: 下 8">
            <a:extLst>
              <a:ext uri="{FF2B5EF4-FFF2-40B4-BE49-F238E27FC236}">
                <a16:creationId xmlns:a16="http://schemas.microsoft.com/office/drawing/2014/main" id="{285A1539-ADC2-B1A6-10B2-ABCFD4F62F83}"/>
              </a:ext>
            </a:extLst>
          </p:cNvPr>
          <p:cNvSpPr/>
          <p:nvPr/>
        </p:nvSpPr>
        <p:spPr>
          <a:xfrm rot="2075346">
            <a:off x="2707319" y="2987099"/>
            <a:ext cx="447254" cy="431800"/>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6430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DA48B-377D-0223-9FBE-460F865D1CCE}"/>
              </a:ext>
            </a:extLst>
          </p:cNvPr>
          <p:cNvSpPr>
            <a:spLocks noGrp="1"/>
          </p:cNvSpPr>
          <p:nvPr>
            <p:ph type="title"/>
          </p:nvPr>
        </p:nvSpPr>
        <p:spPr>
          <a:xfrm>
            <a:off x="515072" y="199089"/>
            <a:ext cx="8242848" cy="858186"/>
          </a:xfrm>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D3E1A118-1AAE-0BFC-5E1A-A0A3717199C6}"/>
              </a:ext>
            </a:extLst>
          </p:cNvPr>
          <p:cNvSpPr>
            <a:spLocks noGrp="1"/>
          </p:cNvSpPr>
          <p:nvPr>
            <p:ph idx="1"/>
          </p:nvPr>
        </p:nvSpPr>
        <p:spPr/>
        <p:txBody>
          <a:bodyPr/>
          <a:lstStyle/>
          <a:p>
            <a:r>
              <a:rPr lang="zh-CN" altLang="en-US" dirty="0"/>
              <a:t>构 建</a:t>
            </a:r>
            <a:r>
              <a:rPr lang="en-US" altLang="zh-CN" dirty="0"/>
              <a:t>HOVPS</a:t>
            </a:r>
            <a:r>
              <a:rPr lang="zh-CN" altLang="en-US" dirty="0"/>
              <a:t>算法包括以下几个步骤：</a:t>
            </a:r>
          </a:p>
          <a:p>
            <a:endParaRPr lang="zh-CN" altLang="en-US" dirty="0"/>
          </a:p>
          <a:p>
            <a:r>
              <a:rPr lang="zh-CN" altLang="en-US" dirty="0"/>
              <a:t>（１）选定模板匹配窗口大小并提取特征信息． </a:t>
            </a:r>
          </a:p>
          <a:p>
            <a:endParaRPr lang="zh-CN" altLang="en-US" dirty="0"/>
          </a:p>
          <a:p>
            <a:r>
              <a:rPr lang="zh-CN" altLang="en-US" dirty="0"/>
              <a:t>（２）对模板窗口进行子区间的划分． </a:t>
            </a:r>
          </a:p>
          <a:p>
            <a:endParaRPr lang="zh-CN" altLang="en-US" dirty="0"/>
          </a:p>
          <a:p>
            <a:r>
              <a:rPr lang="zh-CN" altLang="en-US" dirty="0"/>
              <a:t>（３）利用直方图统计方法累计多个方向的特征信息． </a:t>
            </a:r>
          </a:p>
          <a:p>
            <a:endParaRPr lang="zh-CN" altLang="en-US" dirty="0"/>
          </a:p>
          <a:p>
            <a:r>
              <a:rPr lang="zh-CN" altLang="en-US" dirty="0"/>
              <a:t>（４）对 子区间特征进行归一化处理． </a:t>
            </a:r>
          </a:p>
          <a:p>
            <a:endParaRPr lang="zh-CN" altLang="en-US" dirty="0"/>
          </a:p>
          <a:p>
            <a:r>
              <a:rPr lang="zh-CN" altLang="en-US" dirty="0"/>
              <a:t>（５）将输入图像中的特征向量串联起来形成</a:t>
            </a:r>
            <a:r>
              <a:rPr lang="en-US" altLang="zh-CN" dirty="0"/>
              <a:t>HOVPS</a:t>
            </a:r>
            <a:r>
              <a:rPr lang="zh-CN" altLang="en-US" dirty="0"/>
              <a:t>特征．</a:t>
            </a:r>
          </a:p>
        </p:txBody>
      </p:sp>
    </p:spTree>
    <p:extLst>
      <p:ext uri="{BB962C8B-B14F-4D97-AF65-F5344CB8AC3E}">
        <p14:creationId xmlns:p14="http://schemas.microsoft.com/office/powerpoint/2010/main" val="1900571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B1411-8260-8FFE-9C09-E2AC7B417FAB}"/>
              </a:ext>
            </a:extLst>
          </p:cNvPr>
          <p:cNvSpPr>
            <a:spLocks noGrp="1"/>
          </p:cNvSpPr>
          <p:nvPr>
            <p:ph type="title"/>
          </p:nvPr>
        </p:nvSpPr>
        <p:spPr/>
        <p:txBody>
          <a:bodyPr/>
          <a:lstStyle/>
          <a:p>
            <a:r>
              <a:rPr lang="zh-CN" altLang="en-US" dirty="0"/>
              <a:t>基于对称结构特征的探地雷达图像模板匹配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20A3D0-1979-950A-F671-15EAE97D9237}"/>
                  </a:ext>
                </a:extLst>
              </p:cNvPr>
              <p:cNvSpPr>
                <a:spLocks noGrp="1"/>
              </p:cNvSpPr>
              <p:nvPr>
                <p:ph idx="1"/>
              </p:nvPr>
            </p:nvSpPr>
            <p:spPr>
              <a:xfrm>
                <a:off x="449947" y="1276350"/>
                <a:ext cx="5991493" cy="4900827"/>
              </a:xfrm>
            </p:spPr>
            <p:txBody>
              <a:bodyPr>
                <a:normAutofit/>
              </a:bodyPr>
              <a:lstStyle/>
              <a:p>
                <a:r>
                  <a:rPr lang="en-US" altLang="zh-CN" sz="2000" dirty="0"/>
                  <a:t>Step 1:  </a:t>
                </a:r>
                <a:r>
                  <a:rPr lang="zh-CN" altLang="en-US" sz="2000" dirty="0"/>
                  <a:t>以输入图像大小为模板匹配窗口大小</a:t>
                </a:r>
                <a:r>
                  <a:rPr lang="en-US" altLang="zh-CN" sz="2000" dirty="0"/>
                  <a:t>, </a:t>
                </a:r>
                <a:r>
                  <a:rPr lang="zh-CN" altLang="en-US" sz="2000" dirty="0"/>
                  <a:t>并在输入图像窗口中提取矢量对称性特征的幅度和方向大小。</a:t>
                </a:r>
                <a:endParaRPr lang="en-US" altLang="zh-CN" sz="2000" dirty="0"/>
              </a:p>
              <a:p>
                <a:endParaRPr lang="en-US" altLang="zh-CN" sz="2000" dirty="0"/>
              </a:p>
              <a:p>
                <a:r>
                  <a:rPr lang="en-US" altLang="zh-CN" sz="2000" dirty="0"/>
                  <a:t>Step 2:  </a:t>
                </a:r>
                <a:r>
                  <a:rPr lang="zh-CN" altLang="en-US" sz="2000" dirty="0"/>
                  <a:t>模板窗口先被划分为多个大小相同细胞（</a:t>
                </a:r>
                <a:r>
                  <a:rPr lang="en-US" altLang="zh-CN" sz="2000" dirty="0"/>
                  <a:t>cell</a:t>
                </a:r>
                <a:r>
                  <a:rPr lang="zh-CN" altLang="en-US" sz="2000" dirty="0"/>
                  <a:t>）空间，每个细胞空间由 </a:t>
                </a:r>
                <a14:m>
                  <m:oMath xmlns:m="http://schemas.openxmlformats.org/officeDocument/2006/math">
                    <m:r>
                      <a:rPr lang="en-US" altLang="zh-CN" sz="2000" b="0" i="1" smtClean="0">
                        <a:latin typeface="Cambria Math" panose="02040503050406030204" pitchFamily="18" charset="0"/>
                      </a:rPr>
                      <m:t>𝑖</m:t>
                    </m:r>
                    <m:r>
                      <a:rPr lang="en-US" altLang="zh-CN" sz="2000" i="1">
                        <a:latin typeface="Cambria Math" panose="02040503050406030204" pitchFamily="18" charset="0"/>
                      </a:rPr>
                      <m:t>×</m:t>
                    </m:r>
                    <m:r>
                      <a:rPr lang="en-US" altLang="zh-CN" sz="2000" b="0" i="1" smtClean="0">
                        <a:latin typeface="Cambria Math" panose="02040503050406030204" pitchFamily="18" charset="0"/>
                      </a:rPr>
                      <m:t>𝑖</m:t>
                    </m:r>
                  </m:oMath>
                </a14:m>
                <a:r>
                  <a:rPr lang="zh-CN" altLang="en-US" sz="2000" dirty="0"/>
                  <a:t>像素组成，再由 </a:t>
                </a:r>
                <a14:m>
                  <m:oMath xmlns:m="http://schemas.openxmlformats.org/officeDocument/2006/math">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oMath>
                </a14:m>
                <a:r>
                  <a:rPr lang="zh-CN" altLang="en-US" sz="2000" dirty="0"/>
                  <a:t>个细胞空间组成一个块（</a:t>
                </a:r>
                <a:r>
                  <a:rPr lang="en-US" altLang="zh-CN" sz="2000" dirty="0"/>
                  <a:t>block</a:t>
                </a:r>
                <a:r>
                  <a:rPr lang="zh-CN" altLang="en-US" sz="2000" dirty="0"/>
                  <a:t>）区间。不同块区间之间存在一定的空间重叠。</a:t>
                </a:r>
                <a:endParaRPr lang="en-US" altLang="zh-CN" sz="2000" dirty="0"/>
              </a:p>
              <a:p>
                <a:endParaRPr lang="en-US" altLang="zh-CN" sz="2000" dirty="0"/>
              </a:p>
              <a:p>
                <a:r>
                  <a:rPr lang="en-US" altLang="zh-CN" sz="2000" dirty="0"/>
                  <a:t>Step 3:  </a:t>
                </a:r>
                <a:r>
                  <a:rPr lang="zh-CN" altLang="en-US" sz="2000" dirty="0"/>
                  <a:t>矢量对称性的幅度和方向信息在该步骤中被映射到特定的 </a:t>
                </a:r>
                <a14:m>
                  <m:oMath xmlns:m="http://schemas.openxmlformats.org/officeDocument/2006/math">
                    <m:r>
                      <a:rPr lang="en-US" altLang="zh-CN" sz="2000" b="0" i="1" smtClean="0">
                        <a:latin typeface="Cambria Math" panose="02040503050406030204" pitchFamily="18" charset="0"/>
                      </a:rPr>
                      <m:t>𝑘</m:t>
                    </m:r>
                  </m:oMath>
                </a14:m>
                <a:r>
                  <a:rPr lang="zh-CN" altLang="en-US" sz="2000" dirty="0"/>
                  <a:t> 个方向，每个方向箱 </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b="0" i="1" smtClean="0">
                            <a:latin typeface="Cambria Math" panose="02040503050406030204" pitchFamily="18" charset="0"/>
                          </a:rPr>
                          <m:t>φ</m:t>
                        </m:r>
                      </m:e>
                      <m:sub>
                        <m:r>
                          <a:rPr lang="en-US" altLang="zh-CN" sz="2000" b="0" i="1" smtClean="0">
                            <a:latin typeface="Cambria Math" panose="02040503050406030204" pitchFamily="18" charset="0"/>
                          </a:rPr>
                          <m:t>𝑛</m:t>
                        </m:r>
                      </m:sub>
                    </m:sSub>
                  </m:oMath>
                </a14:m>
                <a:r>
                  <a:rPr lang="zh-CN" altLang="en-US" sz="2000" dirty="0"/>
                  <a:t>值的大小定义为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𝜑</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=(180</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oMath>
                </a14:m>
                <a:r>
                  <a:rPr lang="zh-CN" altLang="en-US" sz="2000" dirty="0"/>
                  <a:t>，利用直方图操作统计模板窗口内的特征分布，每个像素的映射关系可以表示成如下形式：</a:t>
                </a:r>
              </a:p>
            </p:txBody>
          </p:sp>
        </mc:Choice>
        <mc:Fallback xmlns="">
          <p:sp>
            <p:nvSpPr>
              <p:cNvPr id="3" name="内容占位符 2">
                <a:extLst>
                  <a:ext uri="{FF2B5EF4-FFF2-40B4-BE49-F238E27FC236}">
                    <a16:creationId xmlns:a16="http://schemas.microsoft.com/office/drawing/2014/main" id="{9620A3D0-1979-950A-F671-15EAE97D9237}"/>
                  </a:ext>
                </a:extLst>
              </p:cNvPr>
              <p:cNvSpPr>
                <a:spLocks noGrp="1" noRot="1" noChangeAspect="1" noMove="1" noResize="1" noEditPoints="1" noAdjustHandles="1" noChangeArrowheads="1" noChangeShapeType="1" noTextEdit="1"/>
              </p:cNvSpPr>
              <p:nvPr>
                <p:ph idx="1"/>
              </p:nvPr>
            </p:nvSpPr>
            <p:spPr>
              <a:xfrm>
                <a:off x="449947" y="1276350"/>
                <a:ext cx="5991493" cy="4900827"/>
              </a:xfrm>
              <a:blipFill>
                <a:blip r:embed="rId2"/>
                <a:stretch>
                  <a:fillRect l="-916" t="-871" r="-712" b="-2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F76A511-4EEF-F630-68DA-ED00FBC2D95E}"/>
              </a:ext>
            </a:extLst>
          </p:cNvPr>
          <p:cNvPicPr>
            <a:picLocks noChangeAspect="1"/>
          </p:cNvPicPr>
          <p:nvPr/>
        </p:nvPicPr>
        <p:blipFill>
          <a:blip r:embed="rId3"/>
          <a:stretch>
            <a:fillRect/>
          </a:stretch>
        </p:blipFill>
        <p:spPr>
          <a:xfrm>
            <a:off x="7244827" y="953394"/>
            <a:ext cx="4386295" cy="5705517"/>
          </a:xfrm>
          <a:prstGeom prst="rect">
            <a:avLst/>
          </a:prstGeom>
        </p:spPr>
      </p:pic>
      <p:pic>
        <p:nvPicPr>
          <p:cNvPr id="7" name="图片 6">
            <a:extLst>
              <a:ext uri="{FF2B5EF4-FFF2-40B4-BE49-F238E27FC236}">
                <a16:creationId xmlns:a16="http://schemas.microsoft.com/office/drawing/2014/main" id="{11502833-34A5-E31D-BD3C-8E5ACC8F419B}"/>
              </a:ext>
            </a:extLst>
          </p:cNvPr>
          <p:cNvPicPr>
            <a:picLocks noChangeAspect="1"/>
          </p:cNvPicPr>
          <p:nvPr/>
        </p:nvPicPr>
        <p:blipFill>
          <a:blip r:embed="rId4"/>
          <a:stretch>
            <a:fillRect/>
          </a:stretch>
        </p:blipFill>
        <p:spPr>
          <a:xfrm>
            <a:off x="1026221" y="6012900"/>
            <a:ext cx="5415219" cy="587901"/>
          </a:xfrm>
          <a:prstGeom prst="rect">
            <a:avLst/>
          </a:prstGeom>
        </p:spPr>
      </p:pic>
    </p:spTree>
    <p:extLst>
      <p:ext uri="{BB962C8B-B14F-4D97-AF65-F5344CB8AC3E}">
        <p14:creationId xmlns:p14="http://schemas.microsoft.com/office/powerpoint/2010/main" val="135602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56AF7-460A-E1A5-FE2A-A9CFF4C2AD9B}"/>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E42FD0F8-1B52-B618-846A-195254D68678}"/>
              </a:ext>
            </a:extLst>
          </p:cNvPr>
          <p:cNvSpPr>
            <a:spLocks noGrp="1"/>
          </p:cNvSpPr>
          <p:nvPr>
            <p:ph idx="1"/>
          </p:nvPr>
        </p:nvSpPr>
        <p:spPr>
          <a:xfrm>
            <a:off x="449947" y="1276350"/>
            <a:ext cx="5839093" cy="4900827"/>
          </a:xfrm>
        </p:spPr>
        <p:txBody>
          <a:bodyPr/>
          <a:lstStyle/>
          <a:p>
            <a:r>
              <a:rPr lang="zh-CN" altLang="en-US" dirty="0"/>
              <a:t>         传统算法和基于深度学习的方法在这一领域都取得了显著的进展。传统的局部特征提取算法，如尺度不变特征变换（</a:t>
            </a:r>
            <a:r>
              <a:rPr lang="en-US" altLang="zh-CN" dirty="0"/>
              <a:t>SIFT</a:t>
            </a:r>
            <a:r>
              <a:rPr lang="zh-CN" altLang="en-US" dirty="0"/>
              <a:t>）和局部二值模式（</a:t>
            </a:r>
            <a:r>
              <a:rPr lang="en-US" altLang="zh-CN" dirty="0"/>
              <a:t>LBP</a:t>
            </a:r>
            <a:r>
              <a:rPr lang="zh-CN" altLang="en-US" dirty="0"/>
              <a:t>），在图像处理领域取得了巨大成功。然而，这些方法通常依赖于手工设计的图像算子，如高斯差分、梯度计算等，这些算子可能无法适应复杂多变的图像环境。</a:t>
            </a:r>
            <a:endParaRPr lang="en-US" altLang="zh-CN" dirty="0"/>
          </a:p>
          <a:p>
            <a:endParaRPr lang="en-US" altLang="zh-CN" dirty="0"/>
          </a:p>
          <a:p>
            <a:endParaRPr lang="zh-CN" altLang="en-US" dirty="0"/>
          </a:p>
        </p:txBody>
      </p:sp>
      <p:pic>
        <p:nvPicPr>
          <p:cNvPr id="1026" name="Picture 2">
            <a:extLst>
              <a:ext uri="{FF2B5EF4-FFF2-40B4-BE49-F238E27FC236}">
                <a16:creationId xmlns:a16="http://schemas.microsoft.com/office/drawing/2014/main" id="{878083D9-1979-3085-C001-59A492A8CC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28"/>
          <a:stretch/>
        </p:blipFill>
        <p:spPr bwMode="auto">
          <a:xfrm>
            <a:off x="3369493" y="3804920"/>
            <a:ext cx="7767320" cy="30768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2BDE1A7-99F1-5E96-43EE-B7798CF830B5}"/>
              </a:ext>
            </a:extLst>
          </p:cNvPr>
          <p:cNvSpPr txBox="1"/>
          <p:nvPr/>
        </p:nvSpPr>
        <p:spPr>
          <a:xfrm>
            <a:off x="1376680" y="4632960"/>
            <a:ext cx="2072640" cy="707886"/>
          </a:xfrm>
          <a:prstGeom prst="rect">
            <a:avLst/>
          </a:prstGeom>
          <a:noFill/>
        </p:spPr>
        <p:txBody>
          <a:bodyPr wrap="squar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Example: </a:t>
            </a: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计算图像梯度</a:t>
            </a:r>
          </a:p>
        </p:txBody>
      </p:sp>
      <p:pic>
        <p:nvPicPr>
          <p:cNvPr id="6" name="图片 5">
            <a:extLst>
              <a:ext uri="{FF2B5EF4-FFF2-40B4-BE49-F238E27FC236}">
                <a16:creationId xmlns:a16="http://schemas.microsoft.com/office/drawing/2014/main" id="{F0D28BB7-E731-89A7-38B0-2DCE08C6B9D4}"/>
              </a:ext>
            </a:extLst>
          </p:cNvPr>
          <p:cNvPicPr>
            <a:picLocks noChangeAspect="1"/>
          </p:cNvPicPr>
          <p:nvPr/>
        </p:nvPicPr>
        <p:blipFill>
          <a:blip r:embed="rId3"/>
          <a:stretch>
            <a:fillRect/>
          </a:stretch>
        </p:blipFill>
        <p:spPr>
          <a:xfrm>
            <a:off x="7216904" y="1354507"/>
            <a:ext cx="4475264" cy="2450413"/>
          </a:xfrm>
          <a:prstGeom prst="rect">
            <a:avLst/>
          </a:prstGeom>
        </p:spPr>
      </p:pic>
      <p:sp>
        <p:nvSpPr>
          <p:cNvPr id="7" name="文本框 6">
            <a:extLst>
              <a:ext uri="{FF2B5EF4-FFF2-40B4-BE49-F238E27FC236}">
                <a16:creationId xmlns:a16="http://schemas.microsoft.com/office/drawing/2014/main" id="{C3191133-B4A9-BAE1-7CD2-9472D4B943F0}"/>
              </a:ext>
            </a:extLst>
          </p:cNvPr>
          <p:cNvSpPr txBox="1"/>
          <p:nvPr/>
        </p:nvSpPr>
        <p:spPr>
          <a:xfrm>
            <a:off x="8256932" y="841831"/>
            <a:ext cx="1992853" cy="369332"/>
          </a:xfrm>
          <a:prstGeom prst="rect">
            <a:avLst/>
          </a:prstGeom>
          <a:noFill/>
        </p:spPr>
        <p:txBody>
          <a:bodyPr wrap="none" rtlCol="0">
            <a:spAutoFit/>
          </a:bodyPr>
          <a:lstStyle/>
          <a:p>
            <a:r>
              <a:rPr lang="zh-CN" altLang="en-US" dirty="0">
                <a:solidFill>
                  <a:schemeClr val="accent6"/>
                </a:solidFill>
                <a:latin typeface="Times New Roman" panose="02020603050405020304" pitchFamily="18" charset="0"/>
                <a:ea typeface="楷体" panose="02010609060101010101" pitchFamily="49" charset="-122"/>
              </a:rPr>
              <a:t>旋转不变</a:t>
            </a:r>
            <a:r>
              <a:rPr lang="en-US" altLang="zh-CN" dirty="0">
                <a:solidFill>
                  <a:schemeClr val="accent6"/>
                </a:solidFill>
                <a:latin typeface="Times New Roman" panose="02020603050405020304" pitchFamily="18" charset="0"/>
                <a:ea typeface="楷体" panose="02010609060101010101" pitchFamily="49" charset="-122"/>
              </a:rPr>
              <a:t>LBP</a:t>
            </a:r>
            <a:r>
              <a:rPr lang="zh-CN" altLang="en-US" dirty="0">
                <a:solidFill>
                  <a:schemeClr val="accent6"/>
                </a:solidFill>
                <a:latin typeface="Times New Roman" panose="02020603050405020304" pitchFamily="18" charset="0"/>
                <a:ea typeface="楷体" panose="02010609060101010101" pitchFamily="49" charset="-122"/>
              </a:rPr>
              <a:t>特征</a:t>
            </a:r>
          </a:p>
        </p:txBody>
      </p:sp>
    </p:spTree>
    <p:extLst>
      <p:ext uri="{BB962C8B-B14F-4D97-AF65-F5344CB8AC3E}">
        <p14:creationId xmlns:p14="http://schemas.microsoft.com/office/powerpoint/2010/main" val="715012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0212B-084D-5CDC-69C6-C7D0A3216B2E}"/>
              </a:ext>
            </a:extLst>
          </p:cNvPr>
          <p:cNvSpPr>
            <a:spLocks noGrp="1"/>
          </p:cNvSpPr>
          <p:nvPr>
            <p:ph type="title"/>
          </p:nvPr>
        </p:nvSpPr>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90FCAEC4-2EBA-1B13-52DA-211278DA8DAD}"/>
              </a:ext>
            </a:extLst>
          </p:cNvPr>
          <p:cNvSpPr>
            <a:spLocks noGrp="1"/>
          </p:cNvSpPr>
          <p:nvPr>
            <p:ph idx="1"/>
          </p:nvPr>
        </p:nvSpPr>
        <p:spPr>
          <a:xfrm>
            <a:off x="449947" y="1276350"/>
            <a:ext cx="6626493" cy="4900827"/>
          </a:xfrm>
        </p:spPr>
        <p:txBody>
          <a:bodyPr/>
          <a:lstStyle/>
          <a:p>
            <a:r>
              <a:rPr lang="en-US" altLang="zh-CN" dirty="0"/>
              <a:t>Step 4:</a:t>
            </a:r>
            <a:r>
              <a:rPr lang="zh-CN" altLang="en-US" dirty="0"/>
              <a:t> 将每个块区域的特征分布串联起来组成该模板图像的 </a:t>
            </a:r>
            <a:r>
              <a:rPr lang="en-US" altLang="zh-CN" dirty="0"/>
              <a:t>HOVPS </a:t>
            </a:r>
            <a:r>
              <a:rPr lang="zh-CN" altLang="en-US" dirty="0"/>
              <a:t>特征向量：</a:t>
            </a:r>
            <a:endParaRPr lang="en-US" altLang="zh-CN" dirty="0"/>
          </a:p>
          <a:p>
            <a:endParaRPr lang="en-US" altLang="zh-CN" dirty="0"/>
          </a:p>
          <a:p>
            <a:endParaRPr lang="en-US" altLang="zh-CN" dirty="0"/>
          </a:p>
          <a:p>
            <a:r>
              <a:rPr lang="en-US" altLang="zh-CN" dirty="0"/>
              <a:t>Step 5: </a:t>
            </a:r>
            <a:r>
              <a:rPr lang="zh-CN" altLang="en-US" dirty="0"/>
              <a:t>对两幅图像的</a:t>
            </a:r>
            <a:r>
              <a:rPr lang="en-US" altLang="zh-CN" dirty="0"/>
              <a:t>HOVPS</a:t>
            </a:r>
            <a:r>
              <a:rPr lang="zh-CN" altLang="en-US" dirty="0"/>
              <a:t>特征进行相似度计算，得到</a:t>
            </a:r>
            <a:r>
              <a:rPr lang="en-US" altLang="zh-CN" dirty="0"/>
              <a:t>pixel</a:t>
            </a:r>
            <a:r>
              <a:rPr lang="zh-CN" altLang="en-US" dirty="0"/>
              <a:t>的相似度热度图：</a:t>
            </a:r>
          </a:p>
        </p:txBody>
      </p:sp>
      <p:pic>
        <p:nvPicPr>
          <p:cNvPr id="4" name="图片 3">
            <a:extLst>
              <a:ext uri="{FF2B5EF4-FFF2-40B4-BE49-F238E27FC236}">
                <a16:creationId xmlns:a16="http://schemas.microsoft.com/office/drawing/2014/main" id="{631BA9F7-E80B-C429-763F-A1B4EA0C8D71}"/>
              </a:ext>
            </a:extLst>
          </p:cNvPr>
          <p:cNvPicPr>
            <a:picLocks noChangeAspect="1"/>
          </p:cNvPicPr>
          <p:nvPr/>
        </p:nvPicPr>
        <p:blipFill>
          <a:blip r:embed="rId2"/>
          <a:stretch>
            <a:fillRect/>
          </a:stretch>
        </p:blipFill>
        <p:spPr>
          <a:xfrm>
            <a:off x="7244827" y="953394"/>
            <a:ext cx="4386295" cy="5705517"/>
          </a:xfrm>
          <a:prstGeom prst="rect">
            <a:avLst/>
          </a:prstGeom>
        </p:spPr>
      </p:pic>
      <p:pic>
        <p:nvPicPr>
          <p:cNvPr id="6" name="图片 5">
            <a:extLst>
              <a:ext uri="{FF2B5EF4-FFF2-40B4-BE49-F238E27FC236}">
                <a16:creationId xmlns:a16="http://schemas.microsoft.com/office/drawing/2014/main" id="{04DA44D9-D378-87B2-7DC5-0C97161BDF09}"/>
              </a:ext>
            </a:extLst>
          </p:cNvPr>
          <p:cNvPicPr>
            <a:picLocks noChangeAspect="1"/>
          </p:cNvPicPr>
          <p:nvPr/>
        </p:nvPicPr>
        <p:blipFill>
          <a:blip r:embed="rId3"/>
          <a:stretch>
            <a:fillRect/>
          </a:stretch>
        </p:blipFill>
        <p:spPr>
          <a:xfrm>
            <a:off x="2205495" y="2021841"/>
            <a:ext cx="4006244" cy="615316"/>
          </a:xfrm>
          <a:prstGeom prst="rect">
            <a:avLst/>
          </a:prstGeom>
        </p:spPr>
      </p:pic>
      <p:pic>
        <p:nvPicPr>
          <p:cNvPr id="8" name="图片 7">
            <a:extLst>
              <a:ext uri="{FF2B5EF4-FFF2-40B4-BE49-F238E27FC236}">
                <a16:creationId xmlns:a16="http://schemas.microsoft.com/office/drawing/2014/main" id="{805FAD50-8816-1A37-B86A-6AC9B0522B44}"/>
              </a:ext>
            </a:extLst>
          </p:cNvPr>
          <p:cNvPicPr>
            <a:picLocks noChangeAspect="1"/>
          </p:cNvPicPr>
          <p:nvPr/>
        </p:nvPicPr>
        <p:blipFill>
          <a:blip r:embed="rId4"/>
          <a:stretch>
            <a:fillRect/>
          </a:stretch>
        </p:blipFill>
        <p:spPr>
          <a:xfrm>
            <a:off x="940102" y="3726763"/>
            <a:ext cx="6136338" cy="1195390"/>
          </a:xfrm>
          <a:prstGeom prst="rect">
            <a:avLst/>
          </a:prstGeom>
        </p:spPr>
      </p:pic>
    </p:spTree>
    <p:extLst>
      <p:ext uri="{BB962C8B-B14F-4D97-AF65-F5344CB8AC3E}">
        <p14:creationId xmlns:p14="http://schemas.microsoft.com/office/powerpoint/2010/main" val="1503941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BF2A8-55E7-3D92-D903-7CDA46AB41A4}"/>
              </a:ext>
            </a:extLst>
          </p:cNvPr>
          <p:cNvSpPr>
            <a:spLocks noGrp="1"/>
          </p:cNvSpPr>
          <p:nvPr>
            <p:ph type="title"/>
          </p:nvPr>
        </p:nvSpPr>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51806327-0F76-60C4-4420-EEA8678124ED}"/>
              </a:ext>
            </a:extLst>
          </p:cNvPr>
          <p:cNvSpPr>
            <a:spLocks noGrp="1"/>
          </p:cNvSpPr>
          <p:nvPr>
            <p:ph idx="1"/>
          </p:nvPr>
        </p:nvSpPr>
        <p:spPr/>
        <p:txBody>
          <a:bodyPr/>
          <a:lstStyle/>
          <a:p>
            <a:r>
              <a:rPr lang="zh-CN" altLang="en-US" dirty="0"/>
              <a:t>图像特征可视化：</a:t>
            </a:r>
            <a:endParaRPr lang="en-US" altLang="zh-CN" dirty="0"/>
          </a:p>
          <a:p>
            <a:endParaRPr lang="zh-CN" altLang="en-US" dirty="0"/>
          </a:p>
        </p:txBody>
      </p:sp>
      <p:pic>
        <p:nvPicPr>
          <p:cNvPr id="5" name="图片 4">
            <a:extLst>
              <a:ext uri="{FF2B5EF4-FFF2-40B4-BE49-F238E27FC236}">
                <a16:creationId xmlns:a16="http://schemas.microsoft.com/office/drawing/2014/main" id="{8BFCD8CC-012C-5365-5309-FE2067390F42}"/>
              </a:ext>
            </a:extLst>
          </p:cNvPr>
          <p:cNvPicPr>
            <a:picLocks noChangeAspect="1"/>
          </p:cNvPicPr>
          <p:nvPr/>
        </p:nvPicPr>
        <p:blipFill>
          <a:blip r:embed="rId3"/>
          <a:srcRect l="5545" t="6191" r="4891"/>
          <a:stretch/>
        </p:blipFill>
        <p:spPr>
          <a:xfrm>
            <a:off x="3098801" y="1615440"/>
            <a:ext cx="7442200" cy="2301475"/>
          </a:xfrm>
          <a:prstGeom prst="rect">
            <a:avLst/>
          </a:prstGeom>
        </p:spPr>
      </p:pic>
      <p:pic>
        <p:nvPicPr>
          <p:cNvPr id="7" name="图片 6">
            <a:extLst>
              <a:ext uri="{FF2B5EF4-FFF2-40B4-BE49-F238E27FC236}">
                <a16:creationId xmlns:a16="http://schemas.microsoft.com/office/drawing/2014/main" id="{5EA43D6F-05E4-EDFF-C55A-8F766E606636}"/>
              </a:ext>
            </a:extLst>
          </p:cNvPr>
          <p:cNvPicPr>
            <a:picLocks noChangeAspect="1"/>
          </p:cNvPicPr>
          <p:nvPr/>
        </p:nvPicPr>
        <p:blipFill>
          <a:blip r:embed="rId4"/>
          <a:srcRect l="4328" t="941" r="4745"/>
          <a:stretch/>
        </p:blipFill>
        <p:spPr>
          <a:xfrm>
            <a:off x="3215641" y="4013200"/>
            <a:ext cx="7010400" cy="2727960"/>
          </a:xfrm>
          <a:prstGeom prst="rect">
            <a:avLst/>
          </a:prstGeom>
        </p:spPr>
      </p:pic>
    </p:spTree>
    <p:extLst>
      <p:ext uri="{BB962C8B-B14F-4D97-AF65-F5344CB8AC3E}">
        <p14:creationId xmlns:p14="http://schemas.microsoft.com/office/powerpoint/2010/main" val="1544811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9244A-4A5E-CE51-58BB-A8FD7925CEEC}"/>
              </a:ext>
            </a:extLst>
          </p:cNvPr>
          <p:cNvSpPr>
            <a:spLocks noGrp="1"/>
          </p:cNvSpPr>
          <p:nvPr>
            <p:ph type="title"/>
          </p:nvPr>
        </p:nvSpPr>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92CCAD45-8B2C-A662-89CD-B0201F140A28}"/>
              </a:ext>
            </a:extLst>
          </p:cNvPr>
          <p:cNvSpPr>
            <a:spLocks noGrp="1"/>
          </p:cNvSpPr>
          <p:nvPr>
            <p:ph idx="1"/>
          </p:nvPr>
        </p:nvSpPr>
        <p:spPr/>
        <p:txBody>
          <a:bodyPr/>
          <a:lstStyle/>
          <a:p>
            <a:r>
              <a:rPr lang="zh-CN" altLang="en-US" dirty="0"/>
              <a:t>图像特征可视化：</a:t>
            </a:r>
            <a:endParaRPr lang="en-US" altLang="zh-CN" dirty="0"/>
          </a:p>
          <a:p>
            <a:endParaRPr lang="zh-CN" altLang="en-US" dirty="0"/>
          </a:p>
          <a:p>
            <a:endParaRPr lang="zh-CN" altLang="en-US" dirty="0"/>
          </a:p>
        </p:txBody>
      </p:sp>
      <p:pic>
        <p:nvPicPr>
          <p:cNvPr id="5" name="图片 4">
            <a:extLst>
              <a:ext uri="{FF2B5EF4-FFF2-40B4-BE49-F238E27FC236}">
                <a16:creationId xmlns:a16="http://schemas.microsoft.com/office/drawing/2014/main" id="{8C37A9CB-4B46-57B2-AEF8-939852C7E017}"/>
              </a:ext>
            </a:extLst>
          </p:cNvPr>
          <p:cNvPicPr>
            <a:picLocks noChangeAspect="1"/>
          </p:cNvPicPr>
          <p:nvPr/>
        </p:nvPicPr>
        <p:blipFill>
          <a:blip r:embed="rId3"/>
          <a:srcRect l="9584" t="-1702" r="8461"/>
          <a:stretch/>
        </p:blipFill>
        <p:spPr>
          <a:xfrm>
            <a:off x="6151880" y="1730341"/>
            <a:ext cx="5960874" cy="4928570"/>
          </a:xfrm>
          <a:prstGeom prst="rect">
            <a:avLst/>
          </a:prstGeom>
        </p:spPr>
      </p:pic>
      <p:pic>
        <p:nvPicPr>
          <p:cNvPr id="7" name="图片 6">
            <a:extLst>
              <a:ext uri="{FF2B5EF4-FFF2-40B4-BE49-F238E27FC236}">
                <a16:creationId xmlns:a16="http://schemas.microsoft.com/office/drawing/2014/main" id="{A5961ACE-1B77-FB5A-DD75-453F1F7D043E}"/>
              </a:ext>
            </a:extLst>
          </p:cNvPr>
          <p:cNvPicPr>
            <a:picLocks noChangeAspect="1"/>
          </p:cNvPicPr>
          <p:nvPr/>
        </p:nvPicPr>
        <p:blipFill>
          <a:blip r:embed="rId4"/>
          <a:srcRect l="9786" t="-1630" r="8760" b="1"/>
          <a:stretch/>
        </p:blipFill>
        <p:spPr>
          <a:xfrm>
            <a:off x="106680" y="1802263"/>
            <a:ext cx="5826760" cy="4795629"/>
          </a:xfrm>
          <a:prstGeom prst="rect">
            <a:avLst/>
          </a:prstGeom>
        </p:spPr>
      </p:pic>
    </p:spTree>
    <p:extLst>
      <p:ext uri="{BB962C8B-B14F-4D97-AF65-F5344CB8AC3E}">
        <p14:creationId xmlns:p14="http://schemas.microsoft.com/office/powerpoint/2010/main" val="3844506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27F51-21DE-5EFD-A400-5567E8EEF872}"/>
              </a:ext>
            </a:extLst>
          </p:cNvPr>
          <p:cNvSpPr>
            <a:spLocks noGrp="1"/>
          </p:cNvSpPr>
          <p:nvPr>
            <p:ph type="title"/>
          </p:nvPr>
        </p:nvSpPr>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C7333F2F-5148-C4D0-45B9-24FBAB95E5CF}"/>
              </a:ext>
            </a:extLst>
          </p:cNvPr>
          <p:cNvSpPr>
            <a:spLocks noGrp="1"/>
          </p:cNvSpPr>
          <p:nvPr>
            <p:ph idx="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479166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3847A-B1CE-4EBA-D8F5-5E0E68FA87A1}"/>
              </a:ext>
            </a:extLst>
          </p:cNvPr>
          <p:cNvSpPr>
            <a:spLocks noGrp="1"/>
          </p:cNvSpPr>
          <p:nvPr>
            <p:ph type="title"/>
          </p:nvPr>
        </p:nvSpPr>
        <p:spPr/>
        <p:txBody>
          <a:bodyPr/>
          <a:lstStyle/>
          <a:p>
            <a:r>
              <a:rPr lang="zh-CN" altLang="en-US" dirty="0"/>
              <a:t>基于对称结构特征的探地雷达图像模板匹配</a:t>
            </a:r>
          </a:p>
        </p:txBody>
      </p:sp>
      <p:sp>
        <p:nvSpPr>
          <p:cNvPr id="3" name="内容占位符 2">
            <a:extLst>
              <a:ext uri="{FF2B5EF4-FFF2-40B4-BE49-F238E27FC236}">
                <a16:creationId xmlns:a16="http://schemas.microsoft.com/office/drawing/2014/main" id="{4286F97A-3F63-051B-E6DA-A475B6880FEC}"/>
              </a:ext>
            </a:extLst>
          </p:cNvPr>
          <p:cNvSpPr>
            <a:spLocks noGrp="1"/>
          </p:cNvSpPr>
          <p:nvPr>
            <p:ph idx="1"/>
          </p:nvPr>
        </p:nvSpPr>
        <p:spPr/>
        <p:txBody>
          <a:bodyPr/>
          <a:lstStyle/>
          <a:p>
            <a:r>
              <a:rPr lang="zh-CN" altLang="en-US" dirty="0"/>
              <a:t>运行效率方面，由于相位对称性特征本身是基于多方向、多尺度低层次特征构建的高级视觉特征，因此所提算法在实时性上还存在改进空间，未来的工作拟通过结合深度学习中半监督学习策略以及主成分分析等算法来进一步提高算法的运行效率。</a:t>
            </a:r>
          </a:p>
        </p:txBody>
      </p:sp>
      <p:pic>
        <p:nvPicPr>
          <p:cNvPr id="5" name="图片 4">
            <a:extLst>
              <a:ext uri="{FF2B5EF4-FFF2-40B4-BE49-F238E27FC236}">
                <a16:creationId xmlns:a16="http://schemas.microsoft.com/office/drawing/2014/main" id="{B4BBC5BB-6A4F-A953-BC45-EDA76C09DB75}"/>
              </a:ext>
            </a:extLst>
          </p:cNvPr>
          <p:cNvPicPr>
            <a:picLocks noChangeAspect="1"/>
          </p:cNvPicPr>
          <p:nvPr/>
        </p:nvPicPr>
        <p:blipFill>
          <a:blip r:embed="rId2"/>
          <a:stretch>
            <a:fillRect/>
          </a:stretch>
        </p:blipFill>
        <p:spPr>
          <a:xfrm>
            <a:off x="7995193" y="2601203"/>
            <a:ext cx="3243441" cy="4057708"/>
          </a:xfrm>
          <a:prstGeom prst="rect">
            <a:avLst/>
          </a:prstGeom>
        </p:spPr>
      </p:pic>
      <p:pic>
        <p:nvPicPr>
          <p:cNvPr id="7" name="图片 6">
            <a:extLst>
              <a:ext uri="{FF2B5EF4-FFF2-40B4-BE49-F238E27FC236}">
                <a16:creationId xmlns:a16="http://schemas.microsoft.com/office/drawing/2014/main" id="{BE3E4B78-23CE-766B-EDD5-CA00067E507C}"/>
              </a:ext>
            </a:extLst>
          </p:cNvPr>
          <p:cNvPicPr>
            <a:picLocks noChangeAspect="1"/>
          </p:cNvPicPr>
          <p:nvPr/>
        </p:nvPicPr>
        <p:blipFill>
          <a:blip r:embed="rId3"/>
          <a:stretch>
            <a:fillRect/>
          </a:stretch>
        </p:blipFill>
        <p:spPr>
          <a:xfrm>
            <a:off x="590590" y="3112378"/>
            <a:ext cx="7040611" cy="2469272"/>
          </a:xfrm>
          <a:prstGeom prst="rect">
            <a:avLst/>
          </a:prstGeom>
        </p:spPr>
      </p:pic>
    </p:spTree>
    <p:extLst>
      <p:ext uri="{BB962C8B-B14F-4D97-AF65-F5344CB8AC3E}">
        <p14:creationId xmlns:p14="http://schemas.microsoft.com/office/powerpoint/2010/main" val="380606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B9F746-9E04-7403-9330-1B1E6DB21359}"/>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CBA6E196-B9AF-DAE7-0C87-FBB82F183E2F}"/>
              </a:ext>
            </a:extLst>
          </p:cNvPr>
          <p:cNvSpPr>
            <a:spLocks noGrp="1"/>
          </p:cNvSpPr>
          <p:nvPr>
            <p:ph idx="1"/>
          </p:nvPr>
        </p:nvSpPr>
        <p:spPr>
          <a:xfrm>
            <a:off x="379913" y="1012190"/>
            <a:ext cx="11676013" cy="5469890"/>
          </a:xfrm>
        </p:spPr>
        <p:txBody>
          <a:bodyPr>
            <a:normAutofit/>
          </a:bodyPr>
          <a:lstStyle/>
          <a:p>
            <a:r>
              <a:rPr lang="zh-CN" altLang="en-US" dirty="0"/>
              <a:t>深度学习技术的发展为图像局部特征提取带来了革命性的变化。</a:t>
            </a:r>
            <a:endParaRPr lang="en-US" altLang="zh-CN" dirty="0"/>
          </a:p>
          <a:p>
            <a:r>
              <a:rPr lang="zh-CN" altLang="en-US" dirty="0"/>
              <a:t>通过学习数据的多层次表示，深度神经网络能够自动捕捉图像中的复杂模式，并生成具有强区分性的特征描述符。</a:t>
            </a:r>
            <a:endParaRPr lang="en-US" altLang="zh-CN" dirty="0"/>
          </a:p>
          <a:p>
            <a:r>
              <a:rPr lang="zh-CN" altLang="en-US" dirty="0"/>
              <a:t>随着深度学习的发展，近年来出现了一些新的特征提取方法，将关键点检测和特征描述符计算结合在一起：）是一种基于区域的检索方法</a:t>
            </a:r>
            <a:r>
              <a:rPr lang="en-US" altLang="zh-CN" dirty="0"/>
              <a:t>.</a:t>
            </a:r>
            <a:endParaRPr lang="zh-CN" altLang="en-US" dirty="0"/>
          </a:p>
        </p:txBody>
      </p:sp>
      <p:pic>
        <p:nvPicPr>
          <p:cNvPr id="6" name="图片 5">
            <a:extLst>
              <a:ext uri="{FF2B5EF4-FFF2-40B4-BE49-F238E27FC236}">
                <a16:creationId xmlns:a16="http://schemas.microsoft.com/office/drawing/2014/main" id="{0D8075DA-E7CC-853F-F6F8-992DE50065C8}"/>
              </a:ext>
            </a:extLst>
          </p:cNvPr>
          <p:cNvPicPr>
            <a:picLocks noChangeAspect="1"/>
          </p:cNvPicPr>
          <p:nvPr/>
        </p:nvPicPr>
        <p:blipFill>
          <a:blip r:embed="rId2"/>
          <a:srcRect r="29311" b="7707"/>
          <a:stretch/>
        </p:blipFill>
        <p:spPr>
          <a:xfrm>
            <a:off x="0" y="3117336"/>
            <a:ext cx="5963920" cy="3460803"/>
          </a:xfrm>
          <a:prstGeom prst="rect">
            <a:avLst/>
          </a:prstGeom>
        </p:spPr>
      </p:pic>
      <p:pic>
        <p:nvPicPr>
          <p:cNvPr id="8" name="图片 7">
            <a:extLst>
              <a:ext uri="{FF2B5EF4-FFF2-40B4-BE49-F238E27FC236}">
                <a16:creationId xmlns:a16="http://schemas.microsoft.com/office/drawing/2014/main" id="{1C2078BE-50DB-545E-BD17-594D364A1B9C}"/>
              </a:ext>
            </a:extLst>
          </p:cNvPr>
          <p:cNvPicPr>
            <a:picLocks noChangeAspect="1"/>
          </p:cNvPicPr>
          <p:nvPr/>
        </p:nvPicPr>
        <p:blipFill>
          <a:blip r:embed="rId3"/>
          <a:stretch>
            <a:fillRect/>
          </a:stretch>
        </p:blipFill>
        <p:spPr>
          <a:xfrm>
            <a:off x="5963920" y="3253779"/>
            <a:ext cx="5867587" cy="3324360"/>
          </a:xfrm>
          <a:prstGeom prst="rect">
            <a:avLst/>
          </a:prstGeom>
        </p:spPr>
      </p:pic>
      <p:sp>
        <p:nvSpPr>
          <p:cNvPr id="9" name="文本框 8">
            <a:extLst>
              <a:ext uri="{FF2B5EF4-FFF2-40B4-BE49-F238E27FC236}">
                <a16:creationId xmlns:a16="http://schemas.microsoft.com/office/drawing/2014/main" id="{553FE204-8238-6A23-0B7A-85FBD686D737}"/>
              </a:ext>
            </a:extLst>
          </p:cNvPr>
          <p:cNvSpPr txBox="1"/>
          <p:nvPr/>
        </p:nvSpPr>
        <p:spPr>
          <a:xfrm>
            <a:off x="1534160" y="2808478"/>
            <a:ext cx="4013200" cy="400110"/>
          </a:xfrm>
          <a:prstGeom prst="rect">
            <a:avLst/>
          </a:prstGeom>
          <a:noFill/>
        </p:spPr>
        <p:txBody>
          <a:bodyPr wrap="squar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Example: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VGGNet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C63D0FAB-8213-6193-C57B-AB40A42FE1C2}"/>
              </a:ext>
            </a:extLst>
          </p:cNvPr>
          <p:cNvSpPr txBox="1"/>
          <p:nvPr/>
        </p:nvSpPr>
        <p:spPr>
          <a:xfrm>
            <a:off x="7416800" y="2797556"/>
            <a:ext cx="4013200" cy="400110"/>
          </a:xfrm>
          <a:prstGeom prst="rect">
            <a:avLst/>
          </a:prstGeom>
          <a:noFill/>
        </p:spPr>
        <p:txBody>
          <a:bodyPr wrap="squar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Example: Poster</a:t>
            </a:r>
          </a:p>
        </p:txBody>
      </p:sp>
    </p:spTree>
    <p:extLst>
      <p:ext uri="{BB962C8B-B14F-4D97-AF65-F5344CB8AC3E}">
        <p14:creationId xmlns:p14="http://schemas.microsoft.com/office/powerpoint/2010/main" val="358896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A57B5-7229-CC92-A6B7-8EFB08E3E75B}"/>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F4C996C5-87C6-7D56-FD62-2FBE96F116A6}"/>
              </a:ext>
            </a:extLst>
          </p:cNvPr>
          <p:cNvSpPr>
            <a:spLocks noGrp="1"/>
          </p:cNvSpPr>
          <p:nvPr>
            <p:ph idx="1"/>
          </p:nvPr>
        </p:nvSpPr>
        <p:spPr>
          <a:xfrm>
            <a:off x="485477" y="1101376"/>
            <a:ext cx="5889893" cy="5800725"/>
          </a:xfrm>
        </p:spPr>
        <p:txBody>
          <a:bodyPr/>
          <a:lstStyle/>
          <a:p>
            <a:endParaRPr lang="en-US" altLang="zh-CN" dirty="0"/>
          </a:p>
          <a:p>
            <a:r>
              <a:rPr lang="en-US" altLang="zh-CN" dirty="0" err="1"/>
              <a:t>SuperPoint</a:t>
            </a:r>
            <a:r>
              <a:rPr lang="zh-CN" altLang="en-US" dirty="0"/>
              <a:t>：</a:t>
            </a:r>
            <a:r>
              <a:rPr lang="en-US" altLang="zh-CN" dirty="0" err="1"/>
              <a:t>SuperPoint</a:t>
            </a:r>
            <a:r>
              <a:rPr lang="zh-CN" altLang="en-US" dirty="0"/>
              <a:t>是一种快速且准确的特征点检测和描述符生成网络。</a:t>
            </a:r>
            <a:endParaRPr lang="en-US" altLang="zh-CN" dirty="0"/>
          </a:p>
          <a:p>
            <a:endParaRPr lang="en-US" altLang="zh-CN" dirty="0"/>
          </a:p>
          <a:p>
            <a:endParaRPr lang="en-US" altLang="zh-CN" dirty="0"/>
          </a:p>
          <a:p>
            <a:endParaRPr lang="zh-CN" altLang="en-US" dirty="0"/>
          </a:p>
          <a:p>
            <a:r>
              <a:rPr lang="en-US" altLang="zh-CN" dirty="0"/>
              <a:t>D2-Net</a:t>
            </a:r>
            <a:r>
              <a:rPr lang="zh-CN" altLang="en-US" dirty="0"/>
              <a:t>：</a:t>
            </a:r>
            <a:r>
              <a:rPr lang="en-US" altLang="zh-CN" dirty="0"/>
              <a:t>D2-Net</a:t>
            </a:r>
            <a:r>
              <a:rPr lang="zh-CN" altLang="en-US" dirty="0"/>
              <a:t>（</a:t>
            </a:r>
            <a:r>
              <a:rPr lang="en-US" altLang="zh-CN" dirty="0"/>
              <a:t>Descent-based Dense Feature Network</a:t>
            </a:r>
            <a:r>
              <a:rPr lang="zh-CN" altLang="en-US" dirty="0"/>
              <a:t>）是一种密集特征点检测网络，使用基于梯度下降的方法来精确定位关键点。</a:t>
            </a:r>
            <a:endParaRPr lang="en-US" altLang="zh-CN" dirty="0"/>
          </a:p>
          <a:p>
            <a:endParaRPr lang="en-US" altLang="zh-CN" dirty="0"/>
          </a:p>
          <a:p>
            <a:endParaRPr lang="zh-CN" altLang="en-US" dirty="0"/>
          </a:p>
          <a:p>
            <a:r>
              <a:rPr lang="en-US" altLang="zh-CN" dirty="0"/>
              <a:t>R2D2</a:t>
            </a:r>
            <a:r>
              <a:rPr lang="zh-CN" altLang="en-US" dirty="0"/>
              <a:t>：</a:t>
            </a:r>
            <a:r>
              <a:rPr lang="en-US" altLang="zh-CN" dirty="0"/>
              <a:t>R2D2</a:t>
            </a:r>
            <a:r>
              <a:rPr lang="zh-CN" altLang="en-US" dirty="0"/>
              <a:t>（</a:t>
            </a:r>
            <a:r>
              <a:rPr lang="en-US" altLang="zh-CN" dirty="0"/>
              <a:t>Region-based Retrieval with Dense Correspondences</a:t>
            </a:r>
            <a:endParaRPr lang="zh-CN" altLang="en-US" dirty="0"/>
          </a:p>
        </p:txBody>
      </p:sp>
      <p:pic>
        <p:nvPicPr>
          <p:cNvPr id="3074" name="Picture 2" descr="fig3">
            <a:extLst>
              <a:ext uri="{FF2B5EF4-FFF2-40B4-BE49-F238E27FC236}">
                <a16:creationId xmlns:a16="http://schemas.microsoft.com/office/drawing/2014/main" id="{2DE89CB1-CC7B-F083-CA09-E076CE508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02" r="575" b="27213"/>
          <a:stretch/>
        </p:blipFill>
        <p:spPr bwMode="auto">
          <a:xfrm>
            <a:off x="7082897" y="701040"/>
            <a:ext cx="4926224" cy="227711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375E519-217D-B75C-DCCE-5369D3801ED0}"/>
              </a:ext>
            </a:extLst>
          </p:cNvPr>
          <p:cNvSpPr txBox="1"/>
          <p:nvPr/>
        </p:nvSpPr>
        <p:spPr>
          <a:xfrm>
            <a:off x="3192830" y="2192475"/>
            <a:ext cx="3222294" cy="646331"/>
          </a:xfrm>
          <a:prstGeom prst="rect">
            <a:avLst/>
          </a:prstGeom>
          <a:noFill/>
        </p:spPr>
        <p:txBody>
          <a:bodyPr wrap="square" rtlCol="0">
            <a:spAutoFit/>
          </a:bodyPr>
          <a:lstStyle/>
          <a:p>
            <a:r>
              <a:rPr lang="zh-CN" altLang="en-US" dirty="0">
                <a:solidFill>
                  <a:srgbClr val="00B0F0"/>
                </a:solidFill>
                <a:latin typeface="Times New Roman" panose="02020603050405020304" pitchFamily="18" charset="0"/>
                <a:ea typeface="楷体" panose="02010609060101010101" pitchFamily="49" charset="-122"/>
              </a:rPr>
              <a:t>特征点检测器以及描述子网络共享一个单一的前向</a:t>
            </a:r>
            <a:r>
              <a:rPr lang="en-US" altLang="zh-CN" dirty="0">
                <a:solidFill>
                  <a:srgbClr val="00B0F0"/>
                </a:solidFill>
                <a:latin typeface="Times New Roman" panose="02020603050405020304" pitchFamily="18" charset="0"/>
                <a:ea typeface="楷体" panose="02010609060101010101" pitchFamily="49" charset="-122"/>
              </a:rPr>
              <a:t>encoder</a:t>
            </a:r>
            <a:endParaRPr lang="zh-CN" altLang="en-US" dirty="0">
              <a:solidFill>
                <a:srgbClr val="00B0F0"/>
              </a:solidFill>
              <a:latin typeface="Times New Roman" panose="02020603050405020304" pitchFamily="18" charset="0"/>
              <a:ea typeface="楷体" panose="02010609060101010101" pitchFamily="49" charset="-122"/>
            </a:endParaRPr>
          </a:p>
        </p:txBody>
      </p:sp>
      <p:sp>
        <p:nvSpPr>
          <p:cNvPr id="5" name="箭头: 右 4">
            <a:extLst>
              <a:ext uri="{FF2B5EF4-FFF2-40B4-BE49-F238E27FC236}">
                <a16:creationId xmlns:a16="http://schemas.microsoft.com/office/drawing/2014/main" id="{7321BAD7-CEF7-4927-DB93-714CA917D4AE}"/>
              </a:ext>
            </a:extLst>
          </p:cNvPr>
          <p:cNvSpPr/>
          <p:nvPr/>
        </p:nvSpPr>
        <p:spPr>
          <a:xfrm rot="20210749">
            <a:off x="6462448" y="1986180"/>
            <a:ext cx="436880" cy="330200"/>
          </a:xfrm>
          <a:prstGeom prst="rightArrow">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7E90DC2-CD2E-11E5-877E-B3911B2984F5}"/>
              </a:ext>
            </a:extLst>
          </p:cNvPr>
          <p:cNvPicPr>
            <a:picLocks noChangeAspect="1"/>
          </p:cNvPicPr>
          <p:nvPr/>
        </p:nvPicPr>
        <p:blipFill>
          <a:blip r:embed="rId4"/>
          <a:srcRect l="4979" t="4877" r="521" b="34840"/>
          <a:stretch/>
        </p:blipFill>
        <p:spPr>
          <a:xfrm>
            <a:off x="7375207" y="2978154"/>
            <a:ext cx="4557714" cy="2277115"/>
          </a:xfrm>
          <a:prstGeom prst="rect">
            <a:avLst/>
          </a:prstGeom>
        </p:spPr>
      </p:pic>
      <p:sp>
        <p:nvSpPr>
          <p:cNvPr id="7" name="箭头: 右 6">
            <a:extLst>
              <a:ext uri="{FF2B5EF4-FFF2-40B4-BE49-F238E27FC236}">
                <a16:creationId xmlns:a16="http://schemas.microsoft.com/office/drawing/2014/main" id="{30C81524-CA74-40C1-A4A0-A99A729AC389}"/>
              </a:ext>
            </a:extLst>
          </p:cNvPr>
          <p:cNvSpPr/>
          <p:nvPr/>
        </p:nvSpPr>
        <p:spPr>
          <a:xfrm>
            <a:off x="6646017" y="4001739"/>
            <a:ext cx="436880" cy="330200"/>
          </a:xfrm>
          <a:prstGeom prst="rightArrow">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8667D3-9673-BBF9-9E10-287F1EEF43AA}"/>
              </a:ext>
            </a:extLst>
          </p:cNvPr>
          <p:cNvSpPr txBox="1"/>
          <p:nvPr/>
        </p:nvSpPr>
        <p:spPr>
          <a:xfrm>
            <a:off x="2835551" y="4502013"/>
            <a:ext cx="4737776" cy="923330"/>
          </a:xfrm>
          <a:prstGeom prst="rect">
            <a:avLst/>
          </a:prstGeom>
          <a:noFill/>
        </p:spPr>
        <p:txBody>
          <a:bodyPr wrap="square" rtlCol="0">
            <a:spAutoFit/>
          </a:bodyPr>
          <a:lstStyle/>
          <a:p>
            <a:r>
              <a:rPr lang="zh-CN" altLang="en-US" dirty="0">
                <a:solidFill>
                  <a:srgbClr val="00B0F0"/>
                </a:solidFill>
                <a:latin typeface="Times New Roman" panose="02020603050405020304" pitchFamily="18" charset="0"/>
                <a:ea typeface="楷体" panose="02010609060101010101" pitchFamily="49" charset="-122"/>
              </a:rPr>
              <a:t>使用</a:t>
            </a:r>
            <a:r>
              <a:rPr lang="en-US" altLang="zh-CN" dirty="0">
                <a:solidFill>
                  <a:srgbClr val="00B0F0"/>
                </a:solidFill>
                <a:latin typeface="Times New Roman" panose="02020603050405020304" pitchFamily="18" charset="0"/>
                <a:ea typeface="楷体" panose="02010609060101010101" pitchFamily="49" charset="-122"/>
              </a:rPr>
              <a:t>CNN</a:t>
            </a:r>
            <a:r>
              <a:rPr lang="zh-CN" altLang="en-US" dirty="0">
                <a:solidFill>
                  <a:srgbClr val="00B0F0"/>
                </a:solidFill>
                <a:latin typeface="Times New Roman" panose="02020603050405020304" pitchFamily="18" charset="0"/>
                <a:ea typeface="楷体" panose="02010609060101010101" pitchFamily="49" charset="-122"/>
              </a:rPr>
              <a:t>计算特征图，然后通过将这些特征图进行切片的方式来计算描述子，并且提取关键点（选择特征图中的局部最大值）。</a:t>
            </a:r>
          </a:p>
        </p:txBody>
      </p:sp>
      <p:sp>
        <p:nvSpPr>
          <p:cNvPr id="9" name="文本框 8">
            <a:extLst>
              <a:ext uri="{FF2B5EF4-FFF2-40B4-BE49-F238E27FC236}">
                <a16:creationId xmlns:a16="http://schemas.microsoft.com/office/drawing/2014/main" id="{A7129320-6C59-9C66-DC02-581AD0497E2C}"/>
              </a:ext>
            </a:extLst>
          </p:cNvPr>
          <p:cNvSpPr txBox="1"/>
          <p:nvPr/>
        </p:nvSpPr>
        <p:spPr>
          <a:xfrm>
            <a:off x="3498546" y="6198056"/>
            <a:ext cx="3222294" cy="646331"/>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ea typeface="楷体" panose="02010609060101010101" pitchFamily="49" charset="-122"/>
              </a:rPr>
              <a:t>Repeatability: </a:t>
            </a:r>
            <a:r>
              <a:rPr lang="zh-CN" altLang="en-US" dirty="0">
                <a:solidFill>
                  <a:srgbClr val="00B0F0"/>
                </a:solidFill>
                <a:latin typeface="Times New Roman" panose="02020603050405020304" pitchFamily="18" charset="0"/>
                <a:ea typeface="楷体" panose="02010609060101010101" pitchFamily="49" charset="-122"/>
              </a:rPr>
              <a:t>自监督方式</a:t>
            </a:r>
            <a:endParaRPr lang="en-US" altLang="zh-CN" dirty="0">
              <a:solidFill>
                <a:srgbClr val="00B0F0"/>
              </a:solidFill>
              <a:latin typeface="Times New Roman" panose="02020603050405020304" pitchFamily="18" charset="0"/>
              <a:ea typeface="楷体" panose="02010609060101010101" pitchFamily="49" charset="-122"/>
            </a:endParaRPr>
          </a:p>
          <a:p>
            <a:r>
              <a:rPr lang="en-US" altLang="zh-CN" dirty="0">
                <a:solidFill>
                  <a:srgbClr val="00B0F0"/>
                </a:solidFill>
                <a:latin typeface="Times New Roman" panose="02020603050405020304" pitchFamily="18" charset="0"/>
                <a:ea typeface="楷体" panose="02010609060101010101" pitchFamily="49" charset="-122"/>
              </a:rPr>
              <a:t>Reliability</a:t>
            </a:r>
            <a:r>
              <a:rPr lang="zh-CN" altLang="en-US" dirty="0">
                <a:solidFill>
                  <a:srgbClr val="00B0F0"/>
                </a:solidFill>
                <a:latin typeface="Times New Roman" panose="02020603050405020304" pitchFamily="18" charset="0"/>
                <a:ea typeface="楷体" panose="02010609060101010101" pitchFamily="49" charset="-122"/>
              </a:rPr>
              <a:t>：</a:t>
            </a:r>
          </a:p>
        </p:txBody>
      </p:sp>
      <p:pic>
        <p:nvPicPr>
          <p:cNvPr id="3076" name="Picture 4" descr="在这里插入图片描述">
            <a:extLst>
              <a:ext uri="{FF2B5EF4-FFF2-40B4-BE49-F238E27FC236}">
                <a16:creationId xmlns:a16="http://schemas.microsoft.com/office/drawing/2014/main" id="{876A34EE-1624-3B7A-3D0F-A48B1E7416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1" t="9967" r="3047" b="15036"/>
          <a:stretch/>
        </p:blipFill>
        <p:spPr bwMode="auto">
          <a:xfrm>
            <a:off x="6864457" y="5355524"/>
            <a:ext cx="5226776" cy="1370951"/>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79C456DA-2F59-EC83-3B03-F1A08C300BB5}"/>
              </a:ext>
            </a:extLst>
          </p:cNvPr>
          <p:cNvSpPr/>
          <p:nvPr/>
        </p:nvSpPr>
        <p:spPr>
          <a:xfrm>
            <a:off x="6244008" y="6040999"/>
            <a:ext cx="436880" cy="330200"/>
          </a:xfrm>
          <a:prstGeom prst="rightArrow">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3653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1AC23ED-531C-2A13-D180-16004588E677}"/>
              </a:ext>
            </a:extLst>
          </p:cNvPr>
          <p:cNvSpPr>
            <a:spLocks noGrp="1"/>
          </p:cNvSpPr>
          <p:nvPr>
            <p:ph type="ctrTitle"/>
          </p:nvPr>
        </p:nvSpPr>
        <p:spPr/>
        <p:txBody>
          <a:bodyPr/>
          <a:lstStyle/>
          <a:p>
            <a:r>
              <a:rPr lang="en-US" altLang="zh-CN" dirty="0"/>
              <a:t>Facial Emotion Recognition: </a:t>
            </a:r>
            <a:br>
              <a:rPr lang="en-US" altLang="zh-CN" dirty="0"/>
            </a:br>
            <a:r>
              <a:rPr lang="en-US" altLang="zh-CN" dirty="0"/>
              <a:t>State of the Art Performance on FER2013</a:t>
            </a:r>
            <a:endParaRPr lang="zh-CN" altLang="en-US" dirty="0"/>
          </a:p>
        </p:txBody>
      </p:sp>
      <p:sp>
        <p:nvSpPr>
          <p:cNvPr id="5" name="副标题 4">
            <a:extLst>
              <a:ext uri="{FF2B5EF4-FFF2-40B4-BE49-F238E27FC236}">
                <a16:creationId xmlns:a16="http://schemas.microsoft.com/office/drawing/2014/main" id="{E8DB44B5-3D86-A382-7B5C-839F71B95880}"/>
              </a:ext>
            </a:extLst>
          </p:cNvPr>
          <p:cNvSpPr>
            <a:spLocks noGrp="1"/>
          </p:cNvSpPr>
          <p:nvPr>
            <p:ph type="subTitle" idx="1"/>
          </p:nvPr>
        </p:nvSpPr>
        <p:spPr>
          <a:xfrm>
            <a:off x="96520" y="693711"/>
            <a:ext cx="9144000" cy="520532"/>
          </a:xfrm>
        </p:spPr>
        <p:txBody>
          <a:bodyPr/>
          <a:lstStyle/>
          <a:p>
            <a:pPr marL="457200" indent="-457200">
              <a:buFont typeface="Arial" panose="020B0604020202020204" pitchFamily="34" charset="0"/>
              <a:buChar char="•"/>
            </a:pPr>
            <a:r>
              <a:rPr lang="en-US" altLang="zh-CN" b="1" dirty="0">
                <a:solidFill>
                  <a:srgbClr val="00B0F0"/>
                </a:solidFill>
              </a:rPr>
              <a:t>Deep Learning</a:t>
            </a:r>
            <a:r>
              <a:rPr lang="zh-CN" altLang="en-US" b="1" dirty="0">
                <a:solidFill>
                  <a:srgbClr val="00B0F0"/>
                </a:solidFill>
              </a:rPr>
              <a:t>：</a:t>
            </a:r>
            <a:r>
              <a:rPr lang="en-US" altLang="zh-CN" b="1" dirty="0" err="1">
                <a:solidFill>
                  <a:srgbClr val="00B0F0"/>
                </a:solidFill>
              </a:rPr>
              <a:t>VGGNet</a:t>
            </a:r>
            <a:r>
              <a:rPr lang="en-US" altLang="zh-CN" b="1" dirty="0">
                <a:solidFill>
                  <a:srgbClr val="00B0F0"/>
                </a:solidFill>
              </a:rPr>
              <a:t>-Based Emotion Recognition</a:t>
            </a:r>
            <a:endParaRPr lang="zh-CN" altLang="en-US" b="1" dirty="0">
              <a:solidFill>
                <a:srgbClr val="00B0F0"/>
              </a:solidFill>
            </a:endParaRPr>
          </a:p>
        </p:txBody>
      </p:sp>
      <p:pic>
        <p:nvPicPr>
          <p:cNvPr id="7" name="图片 6">
            <a:extLst>
              <a:ext uri="{FF2B5EF4-FFF2-40B4-BE49-F238E27FC236}">
                <a16:creationId xmlns:a16="http://schemas.microsoft.com/office/drawing/2014/main" id="{45D61BA5-6DCE-6A3C-F808-AE077F514A07}"/>
              </a:ext>
            </a:extLst>
          </p:cNvPr>
          <p:cNvPicPr>
            <a:picLocks noChangeAspect="1"/>
          </p:cNvPicPr>
          <p:nvPr/>
        </p:nvPicPr>
        <p:blipFill>
          <a:blip r:embed="rId2"/>
          <a:stretch>
            <a:fillRect/>
          </a:stretch>
        </p:blipFill>
        <p:spPr>
          <a:xfrm>
            <a:off x="1477766" y="2128520"/>
            <a:ext cx="9236468" cy="3388278"/>
          </a:xfrm>
          <a:prstGeom prst="rect">
            <a:avLst/>
          </a:prstGeom>
        </p:spPr>
      </p:pic>
    </p:spTree>
    <p:extLst>
      <p:ext uri="{BB962C8B-B14F-4D97-AF65-F5344CB8AC3E}">
        <p14:creationId xmlns:p14="http://schemas.microsoft.com/office/powerpoint/2010/main" val="82614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4E01-DE82-9B9C-0473-06867ED4A1A4}"/>
              </a:ext>
            </a:extLst>
          </p:cNvPr>
          <p:cNvSpPr>
            <a:spLocks noGrp="1"/>
          </p:cNvSpPr>
          <p:nvPr>
            <p:ph type="title"/>
          </p:nvPr>
        </p:nvSpPr>
        <p:spPr/>
        <p:txBody>
          <a:bodyPr/>
          <a:lstStyle/>
          <a:p>
            <a:r>
              <a:rPr lang="en-US" altLang="zh-CN" dirty="0" err="1"/>
              <a:t>VGGNet</a:t>
            </a:r>
            <a:r>
              <a:rPr lang="en-US" altLang="zh-CN" dirty="0"/>
              <a:t>-Based Emotion Recognition</a:t>
            </a:r>
            <a:endParaRPr lang="zh-CN" altLang="en-US" dirty="0"/>
          </a:p>
        </p:txBody>
      </p:sp>
      <p:sp>
        <p:nvSpPr>
          <p:cNvPr id="3" name="内容占位符 2">
            <a:extLst>
              <a:ext uri="{FF2B5EF4-FFF2-40B4-BE49-F238E27FC236}">
                <a16:creationId xmlns:a16="http://schemas.microsoft.com/office/drawing/2014/main" id="{65CE1A12-8BD4-1CA6-36D9-FCC0AAFF6726}"/>
              </a:ext>
            </a:extLst>
          </p:cNvPr>
          <p:cNvSpPr>
            <a:spLocks noGrp="1"/>
          </p:cNvSpPr>
          <p:nvPr>
            <p:ph idx="1"/>
          </p:nvPr>
        </p:nvSpPr>
        <p:spPr>
          <a:xfrm>
            <a:off x="449947" y="1276350"/>
            <a:ext cx="3934093" cy="4900827"/>
          </a:xfrm>
        </p:spPr>
        <p:txBody>
          <a:bodyPr/>
          <a:lstStyle/>
          <a:p>
            <a:r>
              <a:rPr lang="en-US" altLang="zh-CN" dirty="0" err="1"/>
              <a:t>VGGNet</a:t>
            </a:r>
            <a:r>
              <a:rPr lang="zh-CN" altLang="en-US" dirty="0"/>
              <a:t>为早期多用于人脸面部表情识别的框架，由</a:t>
            </a:r>
            <a:r>
              <a:rPr lang="en-US" altLang="zh-CN" dirty="0"/>
              <a:t>4</a:t>
            </a:r>
            <a:r>
              <a:rPr lang="zh-CN" altLang="en-US" dirty="0"/>
              <a:t>个卷积阶段和</a:t>
            </a:r>
            <a:r>
              <a:rPr lang="en-US" altLang="zh-CN" dirty="0"/>
              <a:t>3</a:t>
            </a:r>
            <a:r>
              <a:rPr lang="zh-CN" altLang="en-US" dirty="0"/>
              <a:t>个全连接层组成。</a:t>
            </a:r>
            <a:endParaRPr lang="en-US" altLang="zh-CN" dirty="0"/>
          </a:p>
          <a:p>
            <a:endParaRPr lang="en-US" altLang="zh-CN" dirty="0"/>
          </a:p>
          <a:p>
            <a:r>
              <a:rPr lang="zh-CN" altLang="en-US" sz="2000" dirty="0"/>
              <a:t>每个卷积阶段都包含两个卷积块和一个最大池化层。卷积块由卷积层、</a:t>
            </a:r>
            <a:r>
              <a:rPr lang="en-US" altLang="zh-CN" sz="2000" dirty="0" err="1"/>
              <a:t>ReLU</a:t>
            </a:r>
            <a:r>
              <a:rPr lang="zh-CN" altLang="en-US" sz="2000" dirty="0"/>
              <a:t>激活层和批处理归一化层组成。这里使用批处理归一化来加快学习过程，减少内部协方差偏移，防止梯度消失或爆炸。</a:t>
            </a:r>
          </a:p>
        </p:txBody>
      </p:sp>
      <p:sp>
        <p:nvSpPr>
          <p:cNvPr id="6" name="文本框 5">
            <a:extLst>
              <a:ext uri="{FF2B5EF4-FFF2-40B4-BE49-F238E27FC236}">
                <a16:creationId xmlns:a16="http://schemas.microsoft.com/office/drawing/2014/main" id="{6CDCB324-709B-DA60-3837-8300F230532A}"/>
              </a:ext>
            </a:extLst>
          </p:cNvPr>
          <p:cNvSpPr txBox="1"/>
          <p:nvPr/>
        </p:nvSpPr>
        <p:spPr>
          <a:xfrm>
            <a:off x="3495004" y="5977122"/>
            <a:ext cx="7994496" cy="400110"/>
          </a:xfrm>
          <a:prstGeom prst="rect">
            <a:avLst/>
          </a:prstGeom>
          <a:noFill/>
        </p:spPr>
        <p:txBody>
          <a:bodyPr wrap="none" rtlCol="0">
            <a:spAutoFit/>
          </a:bodyPr>
          <a:lstStyle/>
          <a:p>
            <a:r>
              <a:rPr lang="zh-CN" altLang="en-US" sz="2000" dirty="0">
                <a:latin typeface="Times New Roman" panose="02020603050405020304" pitchFamily="18" charset="0"/>
                <a:ea typeface="楷体" panose="02010609060101010101" pitchFamily="49" charset="-122"/>
              </a:rPr>
              <a:t>前两个全连接层之后是一个</a:t>
            </a:r>
            <a:r>
              <a:rPr lang="en-US" altLang="zh-CN" sz="2000" dirty="0" err="1">
                <a:latin typeface="Times New Roman" panose="02020603050405020304" pitchFamily="18" charset="0"/>
                <a:ea typeface="楷体" panose="02010609060101010101" pitchFamily="49" charset="-122"/>
              </a:rPr>
              <a:t>ReLU</a:t>
            </a:r>
            <a:r>
              <a:rPr lang="zh-CN" altLang="en-US" sz="2000" dirty="0">
                <a:latin typeface="Times New Roman" panose="02020603050405020304" pitchFamily="18" charset="0"/>
                <a:ea typeface="楷体" panose="02010609060101010101" pitchFamily="49" charset="-122"/>
              </a:rPr>
              <a:t>激活。第三个全连接层用于分类表情</a:t>
            </a:r>
          </a:p>
        </p:txBody>
      </p:sp>
      <p:pic>
        <p:nvPicPr>
          <p:cNvPr id="8" name="图片 7">
            <a:extLst>
              <a:ext uri="{FF2B5EF4-FFF2-40B4-BE49-F238E27FC236}">
                <a16:creationId xmlns:a16="http://schemas.microsoft.com/office/drawing/2014/main" id="{12F4FE6E-F2C8-F515-E5B8-A46D941B215A}"/>
              </a:ext>
            </a:extLst>
          </p:cNvPr>
          <p:cNvPicPr>
            <a:picLocks noChangeAspect="1"/>
          </p:cNvPicPr>
          <p:nvPr/>
        </p:nvPicPr>
        <p:blipFill>
          <a:blip r:embed="rId2"/>
          <a:srcRect l="2829" t="1072" r="1776"/>
          <a:stretch/>
        </p:blipFill>
        <p:spPr>
          <a:xfrm>
            <a:off x="4726573" y="1224280"/>
            <a:ext cx="7366000" cy="3772829"/>
          </a:xfrm>
          <a:prstGeom prst="rect">
            <a:avLst/>
          </a:prstGeom>
        </p:spPr>
      </p:pic>
      <p:sp>
        <p:nvSpPr>
          <p:cNvPr id="9" name="箭头: 右 8">
            <a:extLst>
              <a:ext uri="{FF2B5EF4-FFF2-40B4-BE49-F238E27FC236}">
                <a16:creationId xmlns:a16="http://schemas.microsoft.com/office/drawing/2014/main" id="{DE44D34F-6892-A4E7-A394-323AB920EE06}"/>
              </a:ext>
            </a:extLst>
          </p:cNvPr>
          <p:cNvSpPr/>
          <p:nvPr/>
        </p:nvSpPr>
        <p:spPr>
          <a:xfrm rot="16925178">
            <a:off x="7123565" y="5270487"/>
            <a:ext cx="737375" cy="487839"/>
          </a:xfrm>
          <a:prstGeom prst="rightArrow">
            <a:avLst/>
          </a:prstGeom>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03393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61D12-CAFD-3AF2-4CC5-56483FD28163}"/>
              </a:ext>
            </a:extLst>
          </p:cNvPr>
          <p:cNvSpPr>
            <a:spLocks noGrp="1"/>
          </p:cNvSpPr>
          <p:nvPr>
            <p:ph type="title"/>
          </p:nvPr>
        </p:nvSpPr>
        <p:spPr/>
        <p:txBody>
          <a:bodyPr/>
          <a:lstStyle/>
          <a:p>
            <a:r>
              <a:rPr lang="en-US" altLang="zh-CN" dirty="0" err="1"/>
              <a:t>VGGNet</a:t>
            </a:r>
            <a:r>
              <a:rPr lang="en-US" altLang="zh-CN" dirty="0"/>
              <a:t>-Based Emotion Recognition</a:t>
            </a:r>
            <a:endParaRPr lang="zh-CN" altLang="en-US" dirty="0"/>
          </a:p>
        </p:txBody>
      </p:sp>
      <p:sp>
        <p:nvSpPr>
          <p:cNvPr id="3" name="内容占位符 2">
            <a:extLst>
              <a:ext uri="{FF2B5EF4-FFF2-40B4-BE49-F238E27FC236}">
                <a16:creationId xmlns:a16="http://schemas.microsoft.com/office/drawing/2014/main" id="{8AE88E27-AE2B-F2FA-3A21-32893D184A3B}"/>
              </a:ext>
            </a:extLst>
          </p:cNvPr>
          <p:cNvSpPr>
            <a:spLocks noGrp="1"/>
          </p:cNvSpPr>
          <p:nvPr>
            <p:ph idx="1"/>
          </p:nvPr>
        </p:nvSpPr>
        <p:spPr/>
        <p:txBody>
          <a:bodyPr/>
          <a:lstStyle/>
          <a:p>
            <a:r>
              <a:rPr lang="en-US" altLang="zh-CN" dirty="0"/>
              <a:t> </a:t>
            </a:r>
            <a:r>
              <a:rPr lang="zh-CN" altLang="en-US" dirty="0"/>
              <a:t>图像特征提取：</a:t>
            </a:r>
            <a:br>
              <a:rPr lang="en-US" altLang="zh-CN" dirty="0"/>
            </a:br>
            <a:r>
              <a:rPr lang="en-US" altLang="zh-CN" dirty="0"/>
              <a:t>  </a:t>
            </a:r>
            <a:endParaRPr lang="zh-CN" altLang="en-US" dirty="0"/>
          </a:p>
        </p:txBody>
      </p:sp>
      <p:pic>
        <p:nvPicPr>
          <p:cNvPr id="9" name="图片 8">
            <a:extLst>
              <a:ext uri="{FF2B5EF4-FFF2-40B4-BE49-F238E27FC236}">
                <a16:creationId xmlns:a16="http://schemas.microsoft.com/office/drawing/2014/main" id="{255828F4-1C34-4589-F985-EC8BC6031599}"/>
              </a:ext>
            </a:extLst>
          </p:cNvPr>
          <p:cNvPicPr>
            <a:picLocks noChangeAspect="1"/>
          </p:cNvPicPr>
          <p:nvPr/>
        </p:nvPicPr>
        <p:blipFill>
          <a:blip r:embed="rId2"/>
          <a:stretch>
            <a:fillRect/>
          </a:stretch>
        </p:blipFill>
        <p:spPr>
          <a:xfrm>
            <a:off x="1766046" y="1747520"/>
            <a:ext cx="10366614" cy="4515037"/>
          </a:xfrm>
          <a:prstGeom prst="rect">
            <a:avLst/>
          </a:prstGeom>
        </p:spPr>
      </p:pic>
      <p:sp>
        <p:nvSpPr>
          <p:cNvPr id="10" name="文本框 9">
            <a:extLst>
              <a:ext uri="{FF2B5EF4-FFF2-40B4-BE49-F238E27FC236}">
                <a16:creationId xmlns:a16="http://schemas.microsoft.com/office/drawing/2014/main" id="{471E0FE2-1392-7C74-7795-4A0C7B856D49}"/>
              </a:ext>
            </a:extLst>
          </p:cNvPr>
          <p:cNvSpPr txBox="1"/>
          <p:nvPr/>
        </p:nvSpPr>
        <p:spPr>
          <a:xfrm>
            <a:off x="277920" y="2490382"/>
            <a:ext cx="2328120" cy="369332"/>
          </a:xfrm>
          <a:prstGeom prst="rect">
            <a:avLst/>
          </a:prstGeom>
          <a:noFill/>
        </p:spPr>
        <p:txBody>
          <a:bodyPr wrap="square" rtlCol="0">
            <a:spAutoFit/>
          </a:bodyPr>
          <a:lstStyle/>
          <a:p>
            <a:r>
              <a:rPr lang="zh-CN" altLang="en-US" dirty="0">
                <a:solidFill>
                  <a:srgbClr val="00B0F0"/>
                </a:solidFill>
                <a:latin typeface="楷体" panose="02010609060101010101" pitchFamily="49" charset="-122"/>
                <a:ea typeface="楷体" panose="02010609060101010101" pitchFamily="49" charset="-122"/>
              </a:rPr>
              <a:t>原始输入图像</a:t>
            </a:r>
          </a:p>
        </p:txBody>
      </p:sp>
      <p:sp>
        <p:nvSpPr>
          <p:cNvPr id="11" name="文本框 10">
            <a:extLst>
              <a:ext uri="{FF2B5EF4-FFF2-40B4-BE49-F238E27FC236}">
                <a16:creationId xmlns:a16="http://schemas.microsoft.com/office/drawing/2014/main" id="{2A4EF8F2-02AC-F20E-6A22-F7F4E08FD6C7}"/>
              </a:ext>
            </a:extLst>
          </p:cNvPr>
          <p:cNvSpPr txBox="1"/>
          <p:nvPr/>
        </p:nvSpPr>
        <p:spPr>
          <a:xfrm>
            <a:off x="240752" y="3671959"/>
            <a:ext cx="2328120" cy="369332"/>
          </a:xfrm>
          <a:prstGeom prst="rect">
            <a:avLst/>
          </a:prstGeom>
          <a:noFill/>
        </p:spPr>
        <p:txBody>
          <a:bodyPr wrap="square" rtlCol="0">
            <a:spAutoFit/>
          </a:bodyPr>
          <a:lstStyle/>
          <a:p>
            <a:r>
              <a:rPr lang="zh-CN" altLang="en-US" dirty="0">
                <a:solidFill>
                  <a:srgbClr val="00B0F0"/>
                </a:solidFill>
                <a:latin typeface="楷体" panose="02010609060101010101" pitchFamily="49" charset="-122"/>
                <a:ea typeface="楷体" panose="02010609060101010101" pitchFamily="49" charset="-122"/>
              </a:rPr>
              <a:t>特征提取图像</a:t>
            </a:r>
          </a:p>
        </p:txBody>
      </p:sp>
      <p:sp>
        <p:nvSpPr>
          <p:cNvPr id="12" name="文本框 11">
            <a:extLst>
              <a:ext uri="{FF2B5EF4-FFF2-40B4-BE49-F238E27FC236}">
                <a16:creationId xmlns:a16="http://schemas.microsoft.com/office/drawing/2014/main" id="{5D360C68-60C0-703A-7190-D0B5F11B6998}"/>
              </a:ext>
            </a:extLst>
          </p:cNvPr>
          <p:cNvSpPr txBox="1"/>
          <p:nvPr/>
        </p:nvSpPr>
        <p:spPr>
          <a:xfrm>
            <a:off x="277920" y="4935319"/>
            <a:ext cx="2328120" cy="646331"/>
          </a:xfrm>
          <a:prstGeom prst="rect">
            <a:avLst/>
          </a:prstGeom>
          <a:noFill/>
        </p:spPr>
        <p:txBody>
          <a:bodyPr wrap="square" rtlCol="0">
            <a:spAutoFit/>
          </a:bodyPr>
          <a:lstStyle/>
          <a:p>
            <a:r>
              <a:rPr lang="zh-CN" altLang="en-US" dirty="0">
                <a:solidFill>
                  <a:srgbClr val="00B0F0"/>
                </a:solidFill>
                <a:latin typeface="楷体" panose="02010609060101010101" pitchFamily="49" charset="-122"/>
                <a:ea typeface="楷体" panose="02010609060101010101" pitchFamily="49" charset="-122"/>
              </a:rPr>
              <a:t>特征提取图像和</a:t>
            </a:r>
            <a:endParaRPr lang="en-US" altLang="zh-CN" dirty="0">
              <a:solidFill>
                <a:srgbClr val="00B0F0"/>
              </a:solidFill>
              <a:latin typeface="楷体" panose="02010609060101010101" pitchFamily="49" charset="-122"/>
              <a:ea typeface="楷体" panose="02010609060101010101" pitchFamily="49" charset="-122"/>
            </a:endParaRPr>
          </a:p>
          <a:p>
            <a:r>
              <a:rPr lang="zh-CN" altLang="en-US" dirty="0">
                <a:solidFill>
                  <a:srgbClr val="00B0F0"/>
                </a:solidFill>
                <a:latin typeface="楷体" panose="02010609060101010101" pitchFamily="49" charset="-122"/>
                <a:ea typeface="楷体" panose="02010609060101010101" pitchFamily="49" charset="-122"/>
              </a:rPr>
              <a:t>面部表情的融合</a:t>
            </a:r>
          </a:p>
        </p:txBody>
      </p:sp>
    </p:spTree>
    <p:extLst>
      <p:ext uri="{BB962C8B-B14F-4D97-AF65-F5344CB8AC3E}">
        <p14:creationId xmlns:p14="http://schemas.microsoft.com/office/powerpoint/2010/main" val="28456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3838A-5A0C-1EBB-6E2E-FD10524ABEF7}"/>
              </a:ext>
            </a:extLst>
          </p:cNvPr>
          <p:cNvSpPr>
            <a:spLocks noGrp="1"/>
          </p:cNvSpPr>
          <p:nvPr>
            <p:ph type="title"/>
          </p:nvPr>
        </p:nvSpPr>
        <p:spPr/>
        <p:txBody>
          <a:bodyPr/>
          <a:lstStyle/>
          <a:p>
            <a:r>
              <a:rPr lang="en-US" altLang="zh-CN" dirty="0" err="1"/>
              <a:t>VGGNet</a:t>
            </a:r>
            <a:r>
              <a:rPr lang="en-US" altLang="zh-CN" dirty="0"/>
              <a:t>-Based Emotion Recognition</a:t>
            </a:r>
            <a:endParaRPr lang="zh-CN" altLang="en-US" dirty="0"/>
          </a:p>
        </p:txBody>
      </p:sp>
      <p:sp>
        <p:nvSpPr>
          <p:cNvPr id="3" name="内容占位符 2">
            <a:extLst>
              <a:ext uri="{FF2B5EF4-FFF2-40B4-BE49-F238E27FC236}">
                <a16:creationId xmlns:a16="http://schemas.microsoft.com/office/drawing/2014/main" id="{F44EAB5D-3CC3-7DDF-8A43-E46D55B253DA}"/>
              </a:ext>
            </a:extLst>
          </p:cNvPr>
          <p:cNvSpPr>
            <a:spLocks noGrp="1"/>
          </p:cNvSpPr>
          <p:nvPr>
            <p:ph idx="1"/>
          </p:nvPr>
        </p:nvSpPr>
        <p:spPr/>
        <p:txBody>
          <a:bodyPr/>
          <a:lstStyle/>
          <a:p>
            <a:r>
              <a:rPr lang="zh-CN" altLang="en-US" dirty="0"/>
              <a:t>实验效果：</a:t>
            </a:r>
          </a:p>
        </p:txBody>
      </p:sp>
      <p:pic>
        <p:nvPicPr>
          <p:cNvPr id="5" name="图片 4">
            <a:extLst>
              <a:ext uri="{FF2B5EF4-FFF2-40B4-BE49-F238E27FC236}">
                <a16:creationId xmlns:a16="http://schemas.microsoft.com/office/drawing/2014/main" id="{E5592E61-708D-FCE0-8451-CE41F487F4B8}"/>
              </a:ext>
            </a:extLst>
          </p:cNvPr>
          <p:cNvPicPr>
            <a:picLocks noChangeAspect="1"/>
          </p:cNvPicPr>
          <p:nvPr/>
        </p:nvPicPr>
        <p:blipFill>
          <a:blip r:embed="rId2"/>
          <a:srcRect l="12256" t="-1" r="11563" b="-3527"/>
          <a:stretch/>
        </p:blipFill>
        <p:spPr>
          <a:xfrm>
            <a:off x="5791061" y="1001395"/>
            <a:ext cx="6157099" cy="3154045"/>
          </a:xfrm>
          <a:prstGeom prst="rect">
            <a:avLst/>
          </a:prstGeom>
        </p:spPr>
      </p:pic>
      <p:pic>
        <p:nvPicPr>
          <p:cNvPr id="7" name="图片 6">
            <a:extLst>
              <a:ext uri="{FF2B5EF4-FFF2-40B4-BE49-F238E27FC236}">
                <a16:creationId xmlns:a16="http://schemas.microsoft.com/office/drawing/2014/main" id="{02CBFDA5-E1C5-5E67-E288-0251559E5E23}"/>
              </a:ext>
            </a:extLst>
          </p:cNvPr>
          <p:cNvPicPr>
            <a:picLocks noChangeAspect="1"/>
          </p:cNvPicPr>
          <p:nvPr/>
        </p:nvPicPr>
        <p:blipFill>
          <a:blip r:embed="rId3"/>
          <a:stretch>
            <a:fillRect/>
          </a:stretch>
        </p:blipFill>
        <p:spPr>
          <a:xfrm>
            <a:off x="1194766" y="3077987"/>
            <a:ext cx="3851477" cy="3780013"/>
          </a:xfrm>
          <a:prstGeom prst="rect">
            <a:avLst/>
          </a:prstGeom>
        </p:spPr>
      </p:pic>
      <p:sp>
        <p:nvSpPr>
          <p:cNvPr id="8" name="文本框 7">
            <a:extLst>
              <a:ext uri="{FF2B5EF4-FFF2-40B4-BE49-F238E27FC236}">
                <a16:creationId xmlns:a16="http://schemas.microsoft.com/office/drawing/2014/main" id="{293848DC-0688-2885-8C68-A54699577408}"/>
              </a:ext>
            </a:extLst>
          </p:cNvPr>
          <p:cNvSpPr txBox="1"/>
          <p:nvPr/>
        </p:nvSpPr>
        <p:spPr>
          <a:xfrm>
            <a:off x="3462941" y="1144714"/>
            <a:ext cx="2328120" cy="646331"/>
          </a:xfrm>
          <a:prstGeom prst="rect">
            <a:avLst/>
          </a:prstGeom>
          <a:noFill/>
        </p:spPr>
        <p:txBody>
          <a:bodyPr wrap="square" rtlCol="0">
            <a:spAutoFit/>
          </a:bodyPr>
          <a:lstStyle/>
          <a:p>
            <a:r>
              <a:rPr lang="en-US" altLang="zh-CN" dirty="0">
                <a:solidFill>
                  <a:srgbClr val="00B0F0"/>
                </a:solidFill>
                <a:latin typeface="楷体" panose="02010609060101010101" pitchFamily="49" charset="-122"/>
                <a:ea typeface="楷体" panose="02010609060101010101" pitchFamily="49" charset="-122"/>
              </a:rPr>
              <a:t>1.</a:t>
            </a:r>
            <a:r>
              <a:rPr lang="zh-CN" altLang="en-US" dirty="0">
                <a:solidFill>
                  <a:srgbClr val="00B0F0"/>
                </a:solidFill>
                <a:latin typeface="楷体" panose="02010609060101010101" pitchFamily="49" charset="-122"/>
                <a:ea typeface="楷体" panose="02010609060101010101" pitchFamily="49" charset="-122"/>
              </a:rPr>
              <a:t>预测准确率不够高！</a:t>
            </a:r>
            <a:endParaRPr lang="en-US" altLang="zh-CN" dirty="0">
              <a:solidFill>
                <a:srgbClr val="00B0F0"/>
              </a:solidFill>
              <a:latin typeface="楷体" panose="02010609060101010101" pitchFamily="49" charset="-122"/>
              <a:ea typeface="楷体" panose="02010609060101010101" pitchFamily="49" charset="-122"/>
            </a:endParaRPr>
          </a:p>
          <a:p>
            <a:r>
              <a:rPr lang="zh-CN" altLang="en-US" dirty="0">
                <a:solidFill>
                  <a:srgbClr val="00B0F0"/>
                </a:solidFill>
                <a:latin typeface="楷体" panose="02010609060101010101" pitchFamily="49" charset="-122"/>
                <a:ea typeface="楷体" panose="02010609060101010101" pitchFamily="49" charset="-122"/>
              </a:rPr>
              <a:t>仅仅达到</a:t>
            </a:r>
            <a:r>
              <a:rPr lang="en-US" altLang="zh-CN" dirty="0">
                <a:solidFill>
                  <a:srgbClr val="00B0F0"/>
                </a:solidFill>
                <a:latin typeface="楷体" panose="02010609060101010101" pitchFamily="49" charset="-122"/>
                <a:ea typeface="楷体" panose="02010609060101010101" pitchFamily="49" charset="-122"/>
              </a:rPr>
              <a:t>73.28%</a:t>
            </a:r>
            <a:endParaRPr lang="zh-CN" altLang="en-US" dirty="0">
              <a:solidFill>
                <a:srgbClr val="00B0F0"/>
              </a:solidFill>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CEC04B71-A187-E3B0-1E95-A4A62A3BEE20}"/>
              </a:ext>
            </a:extLst>
          </p:cNvPr>
          <p:cNvSpPr txBox="1"/>
          <p:nvPr/>
        </p:nvSpPr>
        <p:spPr>
          <a:xfrm>
            <a:off x="194454" y="2420417"/>
            <a:ext cx="5398048" cy="923330"/>
          </a:xfrm>
          <a:prstGeom prst="rect">
            <a:avLst/>
          </a:prstGeom>
          <a:noFill/>
        </p:spPr>
        <p:txBody>
          <a:bodyPr wrap="square" rtlCol="0">
            <a:spAutoFit/>
          </a:bodyPr>
          <a:lstStyle/>
          <a:p>
            <a:r>
              <a:rPr lang="en-US" altLang="zh-CN" dirty="0">
                <a:solidFill>
                  <a:srgbClr val="00B0F0"/>
                </a:solidFill>
                <a:latin typeface="楷体" panose="02010609060101010101" pitchFamily="49" charset="-122"/>
                <a:ea typeface="楷体" panose="02010609060101010101" pitchFamily="49" charset="-122"/>
              </a:rPr>
              <a:t>2.</a:t>
            </a:r>
            <a:r>
              <a:rPr lang="zh-CN" altLang="en-US" dirty="0">
                <a:solidFill>
                  <a:srgbClr val="00B0F0"/>
                </a:solidFill>
                <a:latin typeface="楷体" panose="02010609060101010101" pitchFamily="49" charset="-122"/>
                <a:ea typeface="楷体" panose="02010609060101010101" pitchFamily="49" charset="-122"/>
              </a:rPr>
              <a:t>在某些表情（如“</a:t>
            </a:r>
            <a:r>
              <a:rPr lang="en-US" altLang="zh-CN" dirty="0">
                <a:solidFill>
                  <a:srgbClr val="00B0F0"/>
                </a:solidFill>
                <a:latin typeface="楷体" panose="02010609060101010101" pitchFamily="49" charset="-122"/>
                <a:ea typeface="楷体" panose="02010609060101010101" pitchFamily="49" charset="-122"/>
              </a:rPr>
              <a:t>happiness”</a:t>
            </a:r>
            <a:r>
              <a:rPr lang="zh-CN" altLang="en-US" dirty="0">
                <a:solidFill>
                  <a:srgbClr val="00B0F0"/>
                </a:solidFill>
                <a:latin typeface="楷体" panose="02010609060101010101" pitchFamily="49" charset="-122"/>
                <a:ea typeface="楷体" panose="02010609060101010101" pitchFamily="49" charset="-122"/>
              </a:rPr>
              <a:t>和“</a:t>
            </a:r>
            <a:r>
              <a:rPr lang="en-US" altLang="zh-CN" dirty="0">
                <a:solidFill>
                  <a:srgbClr val="00B0F0"/>
                </a:solidFill>
                <a:latin typeface="楷体" panose="02010609060101010101" pitchFamily="49" charset="-122"/>
                <a:ea typeface="楷体" panose="02010609060101010101" pitchFamily="49" charset="-122"/>
              </a:rPr>
              <a:t>surprise”</a:t>
            </a:r>
            <a:r>
              <a:rPr lang="zh-CN" altLang="en-US" dirty="0">
                <a:solidFill>
                  <a:srgbClr val="00B0F0"/>
                </a:solidFill>
                <a:latin typeface="楷体" panose="02010609060101010101" pitchFamily="49" charset="-122"/>
                <a:ea typeface="楷体" panose="02010609060101010101" pitchFamily="49" charset="-122"/>
              </a:rPr>
              <a:t>）上的分类效果较好，而在其他表情（如“</a:t>
            </a:r>
            <a:r>
              <a:rPr lang="en-US" altLang="zh-CN" dirty="0">
                <a:solidFill>
                  <a:srgbClr val="00B0F0"/>
                </a:solidFill>
                <a:latin typeface="楷体" panose="02010609060101010101" pitchFamily="49" charset="-122"/>
                <a:ea typeface="楷体" panose="02010609060101010101" pitchFamily="49" charset="-122"/>
              </a:rPr>
              <a:t>disgust”</a:t>
            </a:r>
            <a:r>
              <a:rPr lang="zh-CN" altLang="en-US" dirty="0">
                <a:solidFill>
                  <a:srgbClr val="00B0F0"/>
                </a:solidFill>
                <a:latin typeface="楷体" panose="02010609060101010101" pitchFamily="49" charset="-122"/>
                <a:ea typeface="楷体" panose="02010609060101010101" pitchFamily="49" charset="-122"/>
              </a:rPr>
              <a:t>和“</a:t>
            </a:r>
            <a:r>
              <a:rPr lang="en-US" altLang="zh-CN" dirty="0">
                <a:solidFill>
                  <a:srgbClr val="00B0F0"/>
                </a:solidFill>
                <a:latin typeface="楷体" panose="02010609060101010101" pitchFamily="49" charset="-122"/>
                <a:ea typeface="楷体" panose="02010609060101010101" pitchFamily="49" charset="-122"/>
              </a:rPr>
              <a:t>anger”</a:t>
            </a:r>
            <a:r>
              <a:rPr lang="zh-CN" altLang="en-US" dirty="0">
                <a:solidFill>
                  <a:srgbClr val="00B0F0"/>
                </a:solidFill>
                <a:latin typeface="楷体" panose="02010609060101010101" pitchFamily="49" charset="-122"/>
                <a:ea typeface="楷体" panose="02010609060101010101" pitchFamily="49" charset="-122"/>
              </a:rPr>
              <a:t>）上的分类效果较差。</a:t>
            </a:r>
          </a:p>
        </p:txBody>
      </p:sp>
      <p:sp>
        <p:nvSpPr>
          <p:cNvPr id="10" name="文本框 9">
            <a:extLst>
              <a:ext uri="{FF2B5EF4-FFF2-40B4-BE49-F238E27FC236}">
                <a16:creationId xmlns:a16="http://schemas.microsoft.com/office/drawing/2014/main" id="{F1860B71-B768-1718-F96B-BE0095209D98}"/>
              </a:ext>
            </a:extLst>
          </p:cNvPr>
          <p:cNvSpPr txBox="1"/>
          <p:nvPr/>
        </p:nvSpPr>
        <p:spPr>
          <a:xfrm>
            <a:off x="5529811" y="4357581"/>
            <a:ext cx="6316749" cy="1200329"/>
          </a:xfrm>
          <a:prstGeom prst="rect">
            <a:avLst/>
          </a:prstGeom>
          <a:noFill/>
        </p:spPr>
        <p:txBody>
          <a:bodyPr wrap="square" rtlCol="0">
            <a:spAutoFit/>
          </a:bodyPr>
          <a:lstStyle/>
          <a:p>
            <a:r>
              <a:rPr lang="en-US" altLang="zh-CN" dirty="0">
                <a:solidFill>
                  <a:srgbClr val="00B0F0"/>
                </a:solidFill>
                <a:latin typeface="楷体" panose="02010609060101010101" pitchFamily="49" charset="-122"/>
                <a:ea typeface="楷体" panose="02010609060101010101" pitchFamily="49" charset="-122"/>
              </a:rPr>
              <a:t>3. </a:t>
            </a:r>
            <a:r>
              <a:rPr lang="zh-CN" altLang="en-US" dirty="0">
                <a:solidFill>
                  <a:srgbClr val="00B0F0"/>
                </a:solidFill>
                <a:latin typeface="楷体" panose="02010609060101010101" pitchFamily="49" charset="-122"/>
                <a:ea typeface="楷体" panose="02010609060101010101" pitchFamily="49" charset="-122"/>
              </a:rPr>
              <a:t>论文没有提到模型在不同种族、年龄和性别的人群中的表现如何，而以上因素都是影响面部表情识别系统公平性和有效性的重要因素。</a:t>
            </a:r>
            <a:endParaRPr lang="en-US" altLang="zh-CN" dirty="0">
              <a:solidFill>
                <a:srgbClr val="00B0F0"/>
              </a:solidFill>
              <a:latin typeface="楷体" panose="02010609060101010101" pitchFamily="49" charset="-122"/>
              <a:ea typeface="楷体" panose="02010609060101010101" pitchFamily="49" charset="-122"/>
            </a:endParaRPr>
          </a:p>
          <a:p>
            <a:r>
              <a:rPr lang="en-US" altLang="zh-CN" dirty="0">
                <a:solidFill>
                  <a:srgbClr val="00B0F0"/>
                </a:solidFill>
                <a:latin typeface="楷体" panose="02010609060101010101" pitchFamily="49" charset="-122"/>
                <a:ea typeface="楷体" panose="02010609060101010101" pitchFamily="49" charset="-122"/>
              </a:rPr>
              <a:t>	</a:t>
            </a:r>
            <a:r>
              <a:rPr lang="zh-CN" altLang="en-US" i="1" dirty="0">
                <a:solidFill>
                  <a:srgbClr val="00B0F0"/>
                </a:solidFill>
                <a:latin typeface="楷体" panose="02010609060101010101" pitchFamily="49" charset="-122"/>
                <a:ea typeface="楷体" panose="02010609060101010101" pitchFamily="49" charset="-122"/>
              </a:rPr>
              <a:t>模型的可迁移性？</a:t>
            </a:r>
            <a:endParaRPr lang="en-US" altLang="zh-CN" i="1" dirty="0">
              <a:solidFill>
                <a:srgbClr val="00B0F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76912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xOGM0MjdkNjM0YTJlMDE5M2VlNjE0OGY5ZTk0ZjgifQ=="/>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4390</TotalTime>
  <Words>2015</Words>
  <Application>Microsoft Office PowerPoint</Application>
  <PresentationFormat>宽屏</PresentationFormat>
  <Paragraphs>173</Paragraphs>
  <Slides>34</Slides>
  <Notes>7</Notes>
  <HiddenSlides>7</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CharisSIL</vt:lpstr>
      <vt:lpstr>等线</vt:lpstr>
      <vt:lpstr>楷体</vt:lpstr>
      <vt:lpstr>Arial</vt:lpstr>
      <vt:lpstr>Calibri</vt:lpstr>
      <vt:lpstr>Cambria Math</vt:lpstr>
      <vt:lpstr>Georgia</vt:lpstr>
      <vt:lpstr>Times New Roman</vt:lpstr>
      <vt:lpstr>Wingdings</vt:lpstr>
      <vt:lpstr>WPS</vt:lpstr>
      <vt:lpstr>面向人脸表情识别的特征提取方法</vt:lpstr>
      <vt:lpstr>Research Background</vt:lpstr>
      <vt:lpstr>Research Background</vt:lpstr>
      <vt:lpstr>Research Background</vt:lpstr>
      <vt:lpstr>Research Background</vt:lpstr>
      <vt:lpstr>Facial Emotion Recognition:  State of the Art Performance on FER2013</vt:lpstr>
      <vt:lpstr>VGGNet-Based Emotion Recognition</vt:lpstr>
      <vt:lpstr>VGGNet-Based Emotion Recognition</vt:lpstr>
      <vt:lpstr>VGGNet-Based Emotion Recognition</vt:lpstr>
      <vt:lpstr>Facial Emotion Recognition:  State of the Art Performance on FER2013</vt:lpstr>
      <vt:lpstr>POSTER: A Pyramid Cross-Fusion Transformer Network for Facial Expression Recognition</vt:lpstr>
      <vt:lpstr>POSTER: A Pyramid Cross-Fusion Transformer Network for Facial Expression Recognition</vt:lpstr>
      <vt:lpstr>POSTER: A Pyramid Cross-Fusion Transformer Network for Facial Expression Recognition</vt:lpstr>
      <vt:lpstr>PowerPoint 演示文稿</vt:lpstr>
      <vt:lpstr>POSTER++: A simpler and stronger facial expression recognition network</vt:lpstr>
      <vt:lpstr>POSTER++: A simpler and stronger facial expression recognition network</vt:lpstr>
      <vt:lpstr>POSTER++: A simpler and stronger facial expression recognition network</vt:lpstr>
      <vt:lpstr>POSTER++: A simpler and stronger facial expression recognition network</vt:lpstr>
      <vt:lpstr>PowerPoint 演示文稿</vt:lpstr>
      <vt:lpstr>D2D: Keypoint Extraction with Describe to Detect Approach</vt:lpstr>
      <vt:lpstr>D2D: Keypoint Extraction with Describe to Detect Approach</vt:lpstr>
      <vt:lpstr>D2D: Keypoint Extraction with Describe to Detect Approach</vt:lpstr>
      <vt:lpstr>基于对称结构特征的探地雷达图像模板匹配算</vt:lpstr>
      <vt:lpstr>基于空间多尺度HOG特征的人脸表情识别方法</vt:lpstr>
      <vt:lpstr>基于空间多尺度HOG特征的人脸表情识别方法</vt:lpstr>
      <vt:lpstr>基于空间多尺度HOG特征的人脸表情识别方法</vt:lpstr>
      <vt:lpstr>基于空间多尺度HOG特征的人脸表情识别方法</vt:lpstr>
      <vt:lpstr>基于对称结构特征的探地雷达图像模板匹配</vt:lpstr>
      <vt:lpstr>基于对称结构特征的探地雷达图像模板匹配</vt:lpstr>
      <vt:lpstr>基于对称结构特征的探地雷达图像模板匹配</vt:lpstr>
      <vt:lpstr>基于对称结构特征的探地雷达图像模板匹配</vt:lpstr>
      <vt:lpstr>基于对称结构特征的探地雷达图像模板匹配</vt:lpstr>
      <vt:lpstr>基于对称结构特征的探地雷达图像模板匹配</vt:lpstr>
      <vt:lpstr>基于对称结构特征的探地雷达图像模板匹配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State Variables Hidden in Experimental Data》</dc:title>
  <dc:creator>笑颜 许</dc:creator>
  <cp:lastModifiedBy>笑颜 许</cp:lastModifiedBy>
  <cp:revision>30</cp:revision>
  <dcterms:created xsi:type="dcterms:W3CDTF">2024-06-01T03:49:00Z</dcterms:created>
  <dcterms:modified xsi:type="dcterms:W3CDTF">2024-10-26T03:11:18Z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c167b8c023f311ef80001fe800001ee8">
    <vt:lpwstr>CWMCWsaKojm0Q9Sphpzo0ReQY+5+x+Y7aXebB1y3M9KfHLhVCxFyIU938Pc9udFk322xVMxosWJJ8/p+/QdNyU7Bw==</vt:lpwstr>
  </property>
  <property fmtid="{D5CDD505-2E9C-101B-9397-08002B2CF9AE}" pid="3" name="CWMdcbf5ea023fa11ef80001fe800001ee8">
    <vt:lpwstr>CWMjUtTi/yXPSg41R1i7Kmuy9ZzOP00mtjDMh+4F8G39/MuBKUi1DoNvO3aAy1ZOMzIHzJjTp8pUaT7VIjMSS+Rnw==</vt:lpwstr>
  </property>
  <property fmtid="{D5CDD505-2E9C-101B-9397-08002B2CF9AE}" pid="4" name="ICV">
    <vt:lpwstr>816FC0D4DFB14C1DB10EBE389641AD65_12</vt:lpwstr>
  </property>
  <property fmtid="{D5CDD505-2E9C-101B-9397-08002B2CF9AE}" pid="5" name="KSOProductBuildVer">
    <vt:lpwstr>2052-12.1.0.16929</vt:lpwstr>
  </property>
</Properties>
</file>